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3" r:id="rId1"/>
  </p:sldMasterIdLst>
  <p:notesMasterIdLst>
    <p:notesMasterId r:id="rId65"/>
  </p:notesMasterIdLst>
  <p:sldIdLst>
    <p:sldId id="311" r:id="rId2"/>
    <p:sldId id="257" r:id="rId3"/>
    <p:sldId id="306" r:id="rId4"/>
    <p:sldId id="258" r:id="rId5"/>
    <p:sldId id="259" r:id="rId6"/>
    <p:sldId id="315" r:id="rId7"/>
    <p:sldId id="316" r:id="rId8"/>
    <p:sldId id="314" r:id="rId9"/>
    <p:sldId id="260" r:id="rId10"/>
    <p:sldId id="261" r:id="rId11"/>
    <p:sldId id="262" r:id="rId12"/>
    <p:sldId id="317" r:id="rId13"/>
    <p:sldId id="263" r:id="rId14"/>
    <p:sldId id="264" r:id="rId15"/>
    <p:sldId id="318" r:id="rId16"/>
    <p:sldId id="265" r:id="rId17"/>
    <p:sldId id="266" r:id="rId18"/>
    <p:sldId id="268" r:id="rId19"/>
    <p:sldId id="269" r:id="rId20"/>
    <p:sldId id="270" r:id="rId21"/>
    <p:sldId id="319" r:id="rId22"/>
    <p:sldId id="271" r:id="rId23"/>
    <p:sldId id="272" r:id="rId24"/>
    <p:sldId id="273" r:id="rId25"/>
    <p:sldId id="274" r:id="rId26"/>
    <p:sldId id="320" r:id="rId27"/>
    <p:sldId id="276" r:id="rId28"/>
    <p:sldId id="277" r:id="rId29"/>
    <p:sldId id="278" r:id="rId30"/>
    <p:sldId id="279" r:id="rId31"/>
    <p:sldId id="280" r:id="rId32"/>
    <p:sldId id="281" r:id="rId33"/>
    <p:sldId id="321" r:id="rId34"/>
    <p:sldId id="322" r:id="rId35"/>
    <p:sldId id="282" r:id="rId36"/>
    <p:sldId id="283" r:id="rId37"/>
    <p:sldId id="286" r:id="rId38"/>
    <p:sldId id="323" r:id="rId39"/>
    <p:sldId id="324" r:id="rId40"/>
    <p:sldId id="287" r:id="rId41"/>
    <p:sldId id="325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8" r:id="rId60"/>
    <p:sldId id="309" r:id="rId61"/>
    <p:sldId id="310" r:id="rId62"/>
    <p:sldId id="313" r:id="rId63"/>
    <p:sldId id="284" r:id="rId64"/>
  </p:sldIdLst>
  <p:sldSz cx="9144000" cy="6858000" type="screen4x3"/>
  <p:notesSz cx="6997700" cy="92837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-128"/>
        <a:cs typeface="+mn-cs"/>
      </a:defRPr>
    </a:lvl1pPr>
    <a:lvl2pPr marL="456724" indent="-13668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-128"/>
        <a:cs typeface="+mn-cs"/>
      </a:defRPr>
    </a:lvl2pPr>
    <a:lvl3pPr marL="913448" indent="-27336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-128"/>
        <a:cs typeface="+mn-cs"/>
      </a:defRPr>
    </a:lvl3pPr>
    <a:lvl4pPr marL="1371283" indent="-41116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-128"/>
        <a:cs typeface="+mn-cs"/>
      </a:defRPr>
    </a:lvl4pPr>
    <a:lvl5pPr marL="1828007" indent="-54784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-128"/>
        <a:cs typeface="+mn-cs"/>
      </a:defRPr>
    </a:lvl5pPr>
    <a:lvl6pPr marL="1600200" algn="l" defTabSz="640080" rtl="0" eaLnBrk="1" latinLnBrk="0" hangingPunct="1">
      <a:defRPr kern="1200">
        <a:solidFill>
          <a:schemeClr val="tx1"/>
        </a:solidFill>
        <a:latin typeface="Verdana" charset="0"/>
        <a:ea typeface="ＭＳ Ｐゴシック" charset="-128"/>
        <a:cs typeface="+mn-cs"/>
      </a:defRPr>
    </a:lvl6pPr>
    <a:lvl7pPr marL="1920240" algn="l" defTabSz="640080" rtl="0" eaLnBrk="1" latinLnBrk="0" hangingPunct="1">
      <a:defRPr kern="1200">
        <a:solidFill>
          <a:schemeClr val="tx1"/>
        </a:solidFill>
        <a:latin typeface="Verdana" charset="0"/>
        <a:ea typeface="ＭＳ Ｐゴシック" charset="-128"/>
        <a:cs typeface="+mn-cs"/>
      </a:defRPr>
    </a:lvl7pPr>
    <a:lvl8pPr marL="2240280" algn="l" defTabSz="640080" rtl="0" eaLnBrk="1" latinLnBrk="0" hangingPunct="1">
      <a:defRPr kern="1200">
        <a:solidFill>
          <a:schemeClr val="tx1"/>
        </a:solidFill>
        <a:latin typeface="Verdana" charset="0"/>
        <a:ea typeface="ＭＳ Ｐゴシック" charset="-128"/>
        <a:cs typeface="+mn-cs"/>
      </a:defRPr>
    </a:lvl8pPr>
    <a:lvl9pPr marL="2560320" algn="l" defTabSz="640080" rtl="0" eaLnBrk="1" latinLnBrk="0" hangingPunct="1">
      <a:defRPr kern="1200">
        <a:solidFill>
          <a:schemeClr val="tx1"/>
        </a:solidFill>
        <a:latin typeface="Verdana" charset="0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-1476" y="-108"/>
      </p:cViewPr>
      <p:guideLst>
        <p:guide orient="horz" pos="1145"/>
        <p:guide pos="131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8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>
            <a:lvl1pPr defTabSz="930275" eaLnBrk="1" hangingPunct="1">
              <a:defRPr sz="1200">
                <a:latin typeface="Times New Roman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3988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>
                <a:latin typeface="Times New Roman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75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0088" y="4410075"/>
            <a:ext cx="559752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26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31" tIns="46516" rIns="93031" bIns="46516" numCol="1" anchor="b" anchorCtr="0" compatLnSpc="1">
            <a:prstTxWarp prst="textNoShape">
              <a:avLst/>
            </a:prstTxWarp>
          </a:bodyPr>
          <a:lstStyle>
            <a:lvl1pPr defTabSz="930275" eaLnBrk="1" hangingPunct="1">
              <a:defRPr sz="1200">
                <a:latin typeface="Times New Roman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31" tIns="46516" rIns="93031" bIns="46516" numCol="1" anchor="b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39847A83-B6F3-420E-B0B7-06EECFB04F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198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672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344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28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00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5886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2EC2A9-063E-41D8-9682-F3A53203E145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5B7818-A59F-4CF6-A477-8DBF4D118EF3}" type="slidenum">
              <a:rPr lang="en-US" smtClean="0"/>
              <a:pPr/>
              <a:t>13</a:t>
            </a:fld>
            <a:endParaRPr lang="en-US" smtClean="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78657C-EDB0-43C4-9B56-DFC55AFB21A7}" type="slidenum">
              <a:rPr lang="en-US" smtClean="0"/>
              <a:pPr/>
              <a:t>14</a:t>
            </a:fld>
            <a:endParaRPr lang="en-US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9E646C-FB66-4504-90A1-AB38CD6F9044}" type="slidenum">
              <a:rPr lang="en-US" smtClean="0"/>
              <a:pPr/>
              <a:t>16</a:t>
            </a:fld>
            <a:endParaRPr lang="en-US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C3EB2D-573B-403E-BB36-3F82BD20AABB}" type="slidenum">
              <a:rPr lang="en-US" smtClean="0"/>
              <a:pPr/>
              <a:t>17</a:t>
            </a:fld>
            <a:endParaRPr lang="en-US" smtClean="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F6A3CB-3D98-48B4-B8F7-C194217BA89F}" type="slidenum">
              <a:rPr lang="en-US" smtClean="0"/>
              <a:pPr/>
              <a:t>18</a:t>
            </a:fld>
            <a:endParaRPr lang="en-US" smtClean="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AC657A-140C-44AA-B6B6-318ADEB45B5C}" type="slidenum">
              <a:rPr lang="en-US" smtClean="0"/>
              <a:pPr/>
              <a:t>19</a:t>
            </a:fld>
            <a:endParaRPr lang="en-US" smtClean="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E13AC91-F65F-49C0-B3E1-4B68296489D5}" type="slidenum">
              <a:rPr lang="en-US" smtClean="0"/>
              <a:pPr/>
              <a:t>20</a:t>
            </a:fld>
            <a:endParaRPr lang="en-US" smtClean="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64C24F-FF80-487A-B70B-4A9F7D217287}" type="slidenum">
              <a:rPr lang="en-US" smtClean="0"/>
              <a:pPr/>
              <a:t>22</a:t>
            </a:fld>
            <a:endParaRPr lang="en-US" smtClean="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C8B468-9293-4FE6-A691-AC19BA4DAB5B}" type="slidenum">
              <a:rPr lang="en-US" smtClean="0"/>
              <a:pPr/>
              <a:t>23</a:t>
            </a:fld>
            <a:endParaRPr lang="en-US" smtClean="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5CA142-E1D5-4709-8B31-2E4325AF7BBC}" type="slidenum">
              <a:rPr lang="en-US" smtClean="0"/>
              <a:pPr/>
              <a:t>24</a:t>
            </a:fld>
            <a:endParaRPr lang="en-US" smtClean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2ADE10-4C9F-4F46-987A-BD7B1E03B351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216BDB-0D26-4AA3-94ED-D43A45623722}" type="slidenum">
              <a:rPr lang="en-US" smtClean="0"/>
              <a:pPr/>
              <a:t>25</a:t>
            </a:fld>
            <a:endParaRPr lang="en-US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843A7B-AFED-4857-B01B-7CD8694B6C9F}" type="slidenum">
              <a:rPr lang="en-US" smtClean="0"/>
              <a:pPr/>
              <a:t>27</a:t>
            </a:fld>
            <a:endParaRPr lang="en-US" smtClean="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18C369-5E57-4119-A622-092FD4565C70}" type="slidenum">
              <a:rPr lang="en-US" smtClean="0"/>
              <a:pPr/>
              <a:t>28</a:t>
            </a:fld>
            <a:endParaRPr lang="en-US" smtClean="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D3BF51-B802-4132-850F-5792DEE37D33}" type="slidenum">
              <a:rPr lang="en-US" smtClean="0"/>
              <a:pPr/>
              <a:t>29</a:t>
            </a:fld>
            <a:endParaRPr lang="en-US" smtClean="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451553-D528-425F-A9FA-2FF546FE0F40}" type="slidenum">
              <a:rPr lang="en-US" smtClean="0"/>
              <a:pPr/>
              <a:t>30</a:t>
            </a:fld>
            <a:endParaRPr lang="en-US" smtClean="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274C99-4371-4554-8242-B09ECC96FAE8}" type="slidenum">
              <a:rPr lang="en-US" smtClean="0"/>
              <a:pPr/>
              <a:t>31</a:t>
            </a:fld>
            <a:endParaRPr lang="en-US" smtClean="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802604-768A-4931-95CB-6E7F92942E82}" type="slidenum">
              <a:rPr lang="en-US" smtClean="0"/>
              <a:pPr/>
              <a:t>32</a:t>
            </a:fld>
            <a:endParaRPr lang="en-US" smtClean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681968-96B3-47D8-A27D-77BB2803C8FE}" type="slidenum">
              <a:rPr lang="en-US" smtClean="0"/>
              <a:pPr/>
              <a:t>35</a:t>
            </a:fld>
            <a:endParaRPr lang="en-US" smtClean="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55CB03-17C6-4264-B823-DF0BA9020984}" type="slidenum">
              <a:rPr lang="en-US" smtClean="0"/>
              <a:pPr/>
              <a:t>36</a:t>
            </a:fld>
            <a:endParaRPr lang="en-US" smtClean="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C61EC2-0885-44FF-9346-C1C40E630E5A}" type="slidenum">
              <a:rPr lang="en-US" smtClean="0"/>
              <a:pPr/>
              <a:t>37</a:t>
            </a:fld>
            <a:endParaRPr lang="en-US" smtClean="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37A6F9-AC6F-470D-B69D-43148AB53546}" type="slidenum">
              <a:rPr lang="en-US" smtClean="0"/>
              <a:pPr/>
              <a:t>3</a:t>
            </a:fld>
            <a:endParaRPr lang="en-US" smtClean="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3ECE7F-ADE0-4688-8B67-896D70F40FDC}" type="slidenum">
              <a:rPr lang="en-US" smtClean="0"/>
              <a:pPr/>
              <a:t>40</a:t>
            </a:fld>
            <a:endParaRPr lang="en-US" smtClean="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C0D51A-6D63-4124-A805-9DF56439E34E}" type="slidenum">
              <a:rPr lang="en-US" smtClean="0"/>
              <a:pPr/>
              <a:t>41</a:t>
            </a:fld>
            <a:endParaRPr lang="en-US" smtClean="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0285A0-E1DB-442B-9373-2FE2AF97D412}" type="slidenum">
              <a:rPr lang="en-US" smtClean="0"/>
              <a:pPr/>
              <a:t>42</a:t>
            </a:fld>
            <a:endParaRPr lang="en-US" smtClean="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62763A-703E-4D2C-A6DB-8962BD53A235}" type="slidenum">
              <a:rPr lang="en-US" smtClean="0"/>
              <a:pPr/>
              <a:t>43</a:t>
            </a:fld>
            <a:endParaRPr lang="en-US" smtClean="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392574-99EF-4223-923D-4B0E354DCE09}" type="slidenum">
              <a:rPr lang="en-US" smtClean="0"/>
              <a:pPr/>
              <a:t>44</a:t>
            </a:fld>
            <a:endParaRPr lang="en-US" smtClean="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19B828-8255-4FB6-9463-6F5AB115D312}" type="slidenum">
              <a:rPr lang="en-US" smtClean="0"/>
              <a:pPr/>
              <a:t>45</a:t>
            </a:fld>
            <a:endParaRPr lang="en-US" smtClean="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ABB6E5-53D2-4471-A5D7-B657C0880378}" type="slidenum">
              <a:rPr lang="en-US" smtClean="0"/>
              <a:pPr/>
              <a:t>46</a:t>
            </a:fld>
            <a:endParaRPr lang="en-US" smtClean="0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43FB9F-C68B-4321-8F3C-CBB784BA9873}" type="slidenum">
              <a:rPr lang="en-US" smtClean="0"/>
              <a:pPr/>
              <a:t>47</a:t>
            </a:fld>
            <a:endParaRPr lang="en-US" smtClean="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F26263-3F13-4CD2-9099-D9EE96A4D5AF}" type="slidenum">
              <a:rPr lang="en-US" smtClean="0"/>
              <a:pPr/>
              <a:t>48</a:t>
            </a:fld>
            <a:endParaRPr lang="en-US" smtClean="0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DCB847-FC15-4945-8853-7583F96548C6}" type="slidenum">
              <a:rPr lang="en-US" smtClean="0"/>
              <a:pPr/>
              <a:t>49</a:t>
            </a:fld>
            <a:endParaRPr lang="en-US" smtClean="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D74B90-BB57-427B-839A-FFBFBC5E13C4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5D7874-2A30-42DF-8D78-884398038F0D}" type="slidenum">
              <a:rPr lang="en-US" smtClean="0"/>
              <a:pPr/>
              <a:t>50</a:t>
            </a:fld>
            <a:endParaRPr lang="en-US" smtClean="0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B16B3D6-9612-4A16-837A-E535E477A818}" type="slidenum">
              <a:rPr lang="en-US" smtClean="0"/>
              <a:pPr/>
              <a:t>51</a:t>
            </a:fld>
            <a:endParaRPr lang="en-US" smtClean="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DB2E76-2DAD-4579-9C0A-87D4D4AE2D23}" type="slidenum">
              <a:rPr lang="en-US" smtClean="0"/>
              <a:pPr/>
              <a:t>52</a:t>
            </a:fld>
            <a:endParaRPr lang="en-US" smtClean="0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D1F27C-65AF-4267-830A-A12632FD2B55}" type="slidenum">
              <a:rPr lang="en-US" smtClean="0"/>
              <a:pPr/>
              <a:t>53</a:t>
            </a:fld>
            <a:endParaRPr lang="en-US" smtClean="0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D14A00-E942-49C5-A58E-D43CFEAB04DE}" type="slidenum">
              <a:rPr lang="en-US" smtClean="0"/>
              <a:pPr/>
              <a:t>54</a:t>
            </a:fld>
            <a:endParaRPr lang="en-US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3C4EC2-D519-48B4-8505-A5DA372679E6}" type="slidenum">
              <a:rPr lang="en-US" smtClean="0"/>
              <a:pPr/>
              <a:t>55</a:t>
            </a:fld>
            <a:endParaRPr lang="en-US" smtClean="0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E48D8E-2C90-47E3-A8CB-DD3B80DCDA6E}" type="slidenum">
              <a:rPr lang="en-US" smtClean="0"/>
              <a:pPr/>
              <a:t>56</a:t>
            </a:fld>
            <a:endParaRPr lang="en-US" smtClean="0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A39D1B-0B04-4606-8B27-53E4E7CE469F}" type="slidenum">
              <a:rPr lang="en-US" smtClean="0"/>
              <a:pPr/>
              <a:t>57</a:t>
            </a:fld>
            <a:endParaRPr lang="en-US" smtClean="0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04A4A4-2C04-44E4-AEA3-36384D390E57}" type="slidenum">
              <a:rPr lang="en-US" smtClean="0"/>
              <a:pPr/>
              <a:t>58</a:t>
            </a:fld>
            <a:endParaRPr lang="en-US" smtClean="0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2BE5A4-6EEF-4EB6-A840-CA4E4A748D35}" type="slidenum">
              <a:rPr lang="en-US" smtClean="0"/>
              <a:pPr/>
              <a:t>59</a:t>
            </a:fld>
            <a:endParaRPr lang="en-US" smtClean="0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CC3404-75AB-4979-8501-532BDEEF9B4B}" type="slidenum">
              <a:rPr lang="en-US" smtClean="0"/>
              <a:pPr/>
              <a:t>5</a:t>
            </a:fld>
            <a:endParaRPr lang="en-US" smtClean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2F5134-A343-48DB-815E-EFDC04967E6C}" type="slidenum">
              <a:rPr lang="en-US" smtClean="0"/>
              <a:pPr/>
              <a:t>60</a:t>
            </a:fld>
            <a:endParaRPr lang="en-US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08D5E5-C375-4DBD-B192-0445754DB4DF}" type="slidenum">
              <a:rPr lang="en-US" smtClean="0"/>
              <a:pPr/>
              <a:t>61</a:t>
            </a:fld>
            <a:endParaRPr lang="en-US" smtClean="0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DD1E73-656C-40DF-9A82-6104C6B5F094}" type="slidenum">
              <a:rPr lang="en-US" smtClean="0"/>
              <a:pPr/>
              <a:t>62</a:t>
            </a:fld>
            <a:endParaRPr lang="en-US" smtClean="0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3481D7-26AE-4E7E-9DC0-2E18E3B41DE4}" type="slidenum">
              <a:rPr lang="en-US" smtClean="0"/>
              <a:pPr/>
              <a:t>63</a:t>
            </a:fld>
            <a:endParaRPr lang="en-US" smtClean="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34473A-375A-48B4-B1AA-614EFE3DDBD5}" type="slidenum">
              <a:rPr lang="en-US" smtClean="0"/>
              <a:pPr/>
              <a:t>9</a:t>
            </a:fld>
            <a:endParaRPr lang="en-US" smtClean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15D760-E9E5-4935-8EE1-09CE1D219A06}" type="slidenum">
              <a:rPr lang="en-US" smtClean="0"/>
              <a:pPr/>
              <a:t>10</a:t>
            </a:fld>
            <a:endParaRPr lang="en-US" smtClean="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AFCAA3-7FF8-4375-9DD6-7D7DC84F9925}" type="slidenum">
              <a:rPr lang="en-US" smtClean="0"/>
              <a:pPr/>
              <a:t>11</a:t>
            </a:fld>
            <a:endParaRPr lang="en-US" smtClean="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198967" y="2961085"/>
            <a:ext cx="8610600" cy="201215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ＭＳ Ｐゴシック" charset="-128"/>
              </a:endParaRPr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ＭＳ Ｐゴシック" charset="-128"/>
              </a:endParaRPr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ＭＳ Ｐゴシック" charset="-128"/>
              </a:endParaRPr>
            </a:p>
          </p:txBody>
        </p:sp>
      </p:grp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6489700" y="6587728"/>
            <a:ext cx="2713567" cy="246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35" tIns="45718" rIns="91435" bIns="45718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336699"/>
                </a:solidFill>
                <a:latin typeface="Helvetica" charset="0"/>
              </a:rPr>
              <a:t>Silberschatz, Galvin and Gagne ©2009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7517" y="6613922"/>
            <a:ext cx="2624426" cy="246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35" tIns="45718" rIns="91435" bIns="45718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336699"/>
                </a:solidFill>
                <a:latin typeface="Helvetica" charset="0"/>
              </a:rPr>
              <a:t>Operating System Concepts– 8</a:t>
            </a:r>
            <a:r>
              <a:rPr lang="en-US" sz="1000" b="1" baseline="30000" dirty="0">
                <a:solidFill>
                  <a:srgbClr val="336699"/>
                </a:solidFill>
                <a:latin typeface="Helvetica" charset="0"/>
              </a:rPr>
              <a:t>th</a:t>
            </a:r>
            <a:r>
              <a:rPr lang="en-US" sz="1000" b="1" dirty="0">
                <a:solidFill>
                  <a:srgbClr val="336699"/>
                </a:solidFill>
                <a:latin typeface="Helvetica" charset="0"/>
              </a:rPr>
              <a:t> Edition</a:t>
            </a:r>
          </a:p>
        </p:txBody>
      </p:sp>
      <p:pic>
        <p:nvPicPr>
          <p:cNvPr id="9" name="Picture 9" descr="dino_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61267" y="4157663"/>
            <a:ext cx="2061633" cy="1594247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</p:spPr>
      </p:pic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3224742" y="4015979"/>
            <a:ext cx="2336800" cy="1888331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ffectLst/>
        </p:spPr>
        <p:txBody>
          <a:bodyPr wrap="none" lIns="91435" tIns="45718" rIns="91435" bIns="45718" anchor="ctr"/>
          <a:lstStyle/>
          <a:p>
            <a:pPr>
              <a:defRPr/>
            </a:pPr>
            <a:endParaRPr lang="en-US">
              <a:cs typeface="ＭＳ Ｐゴシック" charset="-128"/>
            </a:endParaRPr>
          </a:p>
        </p:txBody>
      </p:sp>
      <p:sp>
        <p:nvSpPr>
          <p:cNvPr id="1105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7" indent="0">
              <a:buNone/>
              <a:defRPr sz="1800"/>
            </a:lvl2pPr>
            <a:lvl3pPr marL="914354" indent="0">
              <a:buNone/>
              <a:defRPr sz="1600"/>
            </a:lvl3pPr>
            <a:lvl4pPr marL="1371532" indent="0">
              <a:buNone/>
              <a:defRPr sz="1400"/>
            </a:lvl4pPr>
            <a:lvl5pPr marL="1828709" indent="0">
              <a:buNone/>
              <a:defRPr sz="1400"/>
            </a:lvl5pPr>
            <a:lvl6pPr marL="2285886" indent="0">
              <a:buNone/>
              <a:defRPr sz="1400"/>
            </a:lvl6pPr>
            <a:lvl7pPr marL="2743063" indent="0">
              <a:buNone/>
              <a:defRPr sz="1400"/>
            </a:lvl7pPr>
            <a:lvl8pPr marL="3200240" indent="0">
              <a:buNone/>
              <a:defRPr sz="1400"/>
            </a:lvl8pPr>
            <a:lvl9pPr marL="3657417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9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9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7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3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7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3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77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3" indent="0">
              <a:buNone/>
              <a:defRPr sz="900"/>
            </a:lvl7pPr>
            <a:lvl8pPr marL="3200240" indent="0">
              <a:buNone/>
              <a:defRPr sz="900"/>
            </a:lvl8pPr>
            <a:lvl9pPr marL="3657417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7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3" indent="0">
              <a:buNone/>
              <a:defRPr sz="2000"/>
            </a:lvl7pPr>
            <a:lvl8pPr marL="3200240" indent="0">
              <a:buNone/>
              <a:defRPr sz="2000"/>
            </a:lvl8pPr>
            <a:lvl9pPr marL="3657417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77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3" indent="0">
              <a:buNone/>
              <a:defRPr sz="900"/>
            </a:lvl7pPr>
            <a:lvl8pPr marL="3200240" indent="0">
              <a:buNone/>
              <a:defRPr sz="900"/>
            </a:lvl8pPr>
            <a:lvl9pPr marL="3657417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285750" y="0"/>
            <a:ext cx="1195917" cy="908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416"/>
            <a:ext cx="822960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7"/>
            <a:ext cx="8229600" cy="453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9573" name="Rectangle 5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35" tIns="45718" rIns="91435" bIns="45718" anchor="ctr"/>
          <a:lstStyle/>
          <a:p>
            <a:pPr algn="ctr" eaLnBrk="1" hangingPunct="1">
              <a:defRPr/>
            </a:pPr>
            <a:endParaRPr lang="en-US" sz="2400" dirty="0">
              <a:latin typeface="Times New Roman" charset="0"/>
              <a:cs typeface="ＭＳ Ｐゴシック" charset="-128"/>
            </a:endParaRPr>
          </a:p>
        </p:txBody>
      </p:sp>
      <p:sp>
        <p:nvSpPr>
          <p:cNvPr id="109574" name="Line 6"/>
          <p:cNvSpPr>
            <a:spLocks noChangeShapeType="1"/>
          </p:cNvSpPr>
          <p:nvPr/>
        </p:nvSpPr>
        <p:spPr bwMode="auto">
          <a:xfrm>
            <a:off x="457200" y="860822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ffectLst/>
        </p:spPr>
        <p:txBody>
          <a:bodyPr lIns="91435" tIns="45718" rIns="91435" bIns="45718"/>
          <a:lstStyle/>
          <a:p>
            <a:pPr>
              <a:defRPr/>
            </a:pPr>
            <a:endParaRPr lang="en-US">
              <a:ea typeface="+mn-ea"/>
            </a:endParaRPr>
          </a:p>
        </p:txBody>
      </p:sp>
      <p:sp>
        <p:nvSpPr>
          <p:cNvPr id="109575" name="Rectangle 7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35" tIns="45718" rIns="91435" bIns="45718" anchor="ctr"/>
          <a:lstStyle/>
          <a:p>
            <a:pPr algn="ctr" eaLnBrk="1" hangingPunct="1">
              <a:defRPr/>
            </a:pPr>
            <a:endParaRPr lang="en-US" sz="2400" dirty="0">
              <a:latin typeface="Times New Roman" charset="0"/>
              <a:cs typeface="ＭＳ Ｐゴシック" charset="-128"/>
            </a:endParaRPr>
          </a:p>
        </p:txBody>
      </p:sp>
      <p:sp>
        <p:nvSpPr>
          <p:cNvPr id="109576" name="Rectangle 8"/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35" tIns="45718" rIns="91435" bIns="45718" anchor="ctr"/>
          <a:lstStyle/>
          <a:p>
            <a:pPr algn="ctr" eaLnBrk="1" hangingPunct="1">
              <a:defRPr/>
            </a:pPr>
            <a:endParaRPr lang="en-US" sz="2400" dirty="0">
              <a:latin typeface="Times New Roman" charset="0"/>
              <a:cs typeface="ＭＳ Ｐゴシック" charset="-128"/>
            </a:endParaRPr>
          </a:p>
        </p:txBody>
      </p:sp>
      <p:sp>
        <p:nvSpPr>
          <p:cNvPr id="109577" name="Text Box 9"/>
          <p:cNvSpPr txBox="1">
            <a:spLocks noChangeArrowheads="1"/>
          </p:cNvSpPr>
          <p:nvPr/>
        </p:nvSpPr>
        <p:spPr bwMode="auto">
          <a:xfrm>
            <a:off x="4220886" y="6613922"/>
            <a:ext cx="518080" cy="246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35" tIns="45718" rIns="91435" bIns="45718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6699"/>
                </a:solidFill>
                <a:latin typeface="Helvetica" charset="0"/>
              </a:rPr>
              <a:t>11.</a:t>
            </a:r>
            <a:fld id="{DED67EA5-AD70-41C9-A027-FFA97DBED1CB}" type="slidenum">
              <a:rPr lang="en-US" sz="1000" b="1">
                <a:solidFill>
                  <a:srgbClr val="006699"/>
                </a:solidFill>
                <a:latin typeface="Helvetica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sz="1000" b="1" dirty="0">
              <a:solidFill>
                <a:srgbClr val="006699"/>
              </a:solidFill>
              <a:latin typeface="Helvetica" charset="0"/>
            </a:endParaRPr>
          </a:p>
        </p:txBody>
      </p:sp>
      <p:sp>
        <p:nvSpPr>
          <p:cNvPr id="109578" name="Text Box 10"/>
          <p:cNvSpPr txBox="1">
            <a:spLocks noChangeArrowheads="1"/>
          </p:cNvSpPr>
          <p:nvPr/>
        </p:nvSpPr>
        <p:spPr bwMode="auto">
          <a:xfrm>
            <a:off x="6489700" y="6587728"/>
            <a:ext cx="2713567" cy="246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35" tIns="45718" rIns="91435" bIns="45718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6699"/>
                </a:solidFill>
                <a:latin typeface="Helvetica" charset="0"/>
              </a:rPr>
              <a:t>Silberschatz, Galvin and Gagne ©2009</a:t>
            </a:r>
          </a:p>
        </p:txBody>
      </p:sp>
      <p:sp>
        <p:nvSpPr>
          <p:cNvPr id="109579" name="Text Box 11"/>
          <p:cNvSpPr txBox="1">
            <a:spLocks noChangeArrowheads="1"/>
          </p:cNvSpPr>
          <p:nvPr/>
        </p:nvSpPr>
        <p:spPr bwMode="auto">
          <a:xfrm>
            <a:off x="186267" y="6621066"/>
            <a:ext cx="2694958" cy="246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35" tIns="45718" rIns="91435" bIns="45718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6699"/>
                </a:solidFill>
                <a:latin typeface="Helvetica" charset="0"/>
              </a:rPr>
              <a:t>Operating System Concepts  – 8</a:t>
            </a:r>
            <a:r>
              <a:rPr lang="en-US" sz="1000" b="1" baseline="30000" dirty="0">
                <a:solidFill>
                  <a:srgbClr val="006699"/>
                </a:solidFill>
                <a:latin typeface="Helvetica" charset="0"/>
              </a:rPr>
              <a:t>th</a:t>
            </a:r>
            <a:r>
              <a:rPr lang="en-US" sz="1000" b="1" dirty="0">
                <a:solidFill>
                  <a:srgbClr val="006699"/>
                </a:solidFill>
                <a:latin typeface="Helvetica" charset="0"/>
              </a:rPr>
              <a:t> Edition</a:t>
            </a:r>
          </a:p>
        </p:txBody>
      </p:sp>
      <p:pic>
        <p:nvPicPr>
          <p:cNvPr id="1036" name="Picture 12" descr="dino_6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774517" y="5849542"/>
            <a:ext cx="1283759" cy="792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ＭＳ Ｐゴシック" charset="-128"/>
          <a:cs typeface="ＭＳ Ｐゴシック" charset="-128"/>
        </a:defRPr>
      </a:lvl5pPr>
      <a:lvl6pPr marL="457177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354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532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709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265" indent="-342265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charset="2"/>
        <a:buChar char="n"/>
        <a:defRPr kumimoji="1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315" indent="-285592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charset="2"/>
        <a:buChar char="l"/>
        <a:defRPr kumimoji="1">
          <a:solidFill>
            <a:schemeClr val="tx1"/>
          </a:solidFill>
          <a:latin typeface="+mn-lt"/>
          <a:ea typeface="ＭＳ Ｐゴシック" charset="-128"/>
        </a:defRPr>
      </a:lvl2pPr>
      <a:lvl3pPr marL="1085692" indent="-227807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charset="2"/>
        <a:buChar char="4"/>
        <a:defRPr kumimoji="1">
          <a:solidFill>
            <a:schemeClr val="tx1"/>
          </a:solidFill>
          <a:latin typeface="+mn-lt"/>
          <a:ea typeface="ＭＳ Ｐゴシック" charset="-128"/>
        </a:defRPr>
      </a:lvl3pPr>
      <a:lvl4pPr marL="1427957" indent="-227807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4pPr>
      <a:lvl5pPr marL="1771333" indent="-227807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5pPr>
      <a:lvl6pPr marL="2228738" indent="-228589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5915" indent="-228589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093" indent="-228589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270" indent="-228589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647"/>
          </a:xfrm>
        </p:spPr>
        <p:txBody>
          <a:bodyPr/>
          <a:lstStyle/>
          <a:p>
            <a:pPr eaLnBrk="1" hangingPunct="1"/>
            <a:r>
              <a:rPr lang="en-US" smtClean="0"/>
              <a:t>Chapter 11:  File System Implementation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923925" y="277416"/>
            <a:ext cx="7762875" cy="576263"/>
          </a:xfrm>
        </p:spPr>
        <p:txBody>
          <a:bodyPr/>
          <a:lstStyle/>
          <a:p>
            <a:pPr eaLnBrk="1" hangingPunct="1"/>
            <a:r>
              <a:rPr lang="en-US" smtClean="0"/>
              <a:t>In-Memory File System Structures</a:t>
            </a:r>
            <a:endParaRPr lang="en-US" sz="240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7"/>
            <a:ext cx="7695142" cy="4530329"/>
          </a:xfrm>
        </p:spPr>
        <p:txBody>
          <a:bodyPr/>
          <a:lstStyle/>
          <a:p>
            <a:r>
              <a:rPr lang="en-US" smtClean="0"/>
              <a:t>Mount table storing file system mounts, mount points, file system types</a:t>
            </a:r>
          </a:p>
          <a:p>
            <a:endParaRPr lang="en-US" smtClean="0"/>
          </a:p>
          <a:p>
            <a:r>
              <a:rPr lang="en-US" smtClean="0"/>
              <a:t>The following figure illustrates the necessary file system structures provided by the operating systems</a:t>
            </a:r>
          </a:p>
          <a:p>
            <a:endParaRPr lang="en-US" smtClean="0"/>
          </a:p>
          <a:p>
            <a:r>
              <a:rPr lang="en-US" smtClean="0"/>
              <a:t>Figure 12-3(a) refers to opening a file</a:t>
            </a:r>
          </a:p>
          <a:p>
            <a:endParaRPr lang="en-US" smtClean="0"/>
          </a:p>
          <a:p>
            <a:r>
              <a:rPr lang="en-US" smtClean="0"/>
              <a:t>Figure 12-3(b) refers to reading a file</a:t>
            </a:r>
          </a:p>
          <a:p>
            <a:endParaRPr lang="en-US" smtClean="0"/>
          </a:p>
          <a:p>
            <a:r>
              <a:rPr lang="en-US" smtClean="0"/>
              <a:t>Plus buffers hold data blocks from secondary storage</a:t>
            </a:r>
          </a:p>
          <a:p>
            <a:pPr>
              <a:buFont typeface="Monotype Sorts" charset="2"/>
              <a:buNone/>
            </a:pPr>
            <a:endParaRPr lang="en-US" smtClean="0"/>
          </a:p>
          <a:p>
            <a:r>
              <a:rPr lang="en-US" smtClean="0"/>
              <a:t>Open returns a file handle for subsequent use</a:t>
            </a:r>
          </a:p>
          <a:p>
            <a:endParaRPr lang="en-US" smtClean="0"/>
          </a:p>
          <a:p>
            <a:r>
              <a:rPr lang="en-US" smtClean="0"/>
              <a:t>Data from read eventually copied to specified user process memory address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876300" y="277416"/>
            <a:ext cx="7810500" cy="576263"/>
          </a:xfrm>
        </p:spPr>
        <p:txBody>
          <a:bodyPr/>
          <a:lstStyle/>
          <a:p>
            <a:pPr eaLnBrk="1" hangingPunct="1"/>
            <a:r>
              <a:rPr lang="en-US" smtClean="0"/>
              <a:t>In-Memory File System Structures</a:t>
            </a:r>
            <a:endParaRPr lang="en-US" sz="2400"/>
          </a:p>
        </p:txBody>
      </p:sp>
      <p:pic>
        <p:nvPicPr>
          <p:cNvPr id="1331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37167" y="1365647"/>
            <a:ext cx="6532033" cy="4882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Partitions and Mounting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Partition can be a volume containing a file system (“cooked”) or </a:t>
            </a:r>
            <a:r>
              <a:rPr lang="en-US" b="1" smtClean="0">
                <a:solidFill>
                  <a:srgbClr val="3366FF"/>
                </a:solidFill>
              </a:rPr>
              <a:t>raw </a:t>
            </a:r>
            <a:r>
              <a:rPr lang="en-US" smtClean="0"/>
              <a:t>– just a sequence of blocks with no file system</a:t>
            </a:r>
          </a:p>
          <a:p>
            <a:r>
              <a:rPr lang="en-US" smtClean="0"/>
              <a:t>Boot block can point to boot volume or boot loader set of blocks that contain enough code to know how to load the kernel from the file system</a:t>
            </a:r>
          </a:p>
          <a:p>
            <a:pPr lvl="1"/>
            <a:r>
              <a:rPr lang="en-US" smtClean="0"/>
              <a:t>Or a boot management program for multi-os booting</a:t>
            </a:r>
          </a:p>
          <a:p>
            <a:r>
              <a:rPr lang="en-US" b="1" smtClean="0">
                <a:solidFill>
                  <a:srgbClr val="3366FF"/>
                </a:solidFill>
              </a:rPr>
              <a:t>Root partition </a:t>
            </a:r>
            <a:r>
              <a:rPr lang="en-US" smtClean="0"/>
              <a:t>contains the OS, other partitions can hold other Oses, other file systems, or be raw</a:t>
            </a:r>
          </a:p>
          <a:p>
            <a:pPr lvl="1"/>
            <a:r>
              <a:rPr lang="en-US" smtClean="0"/>
              <a:t>Mounted at boot time</a:t>
            </a:r>
          </a:p>
          <a:p>
            <a:pPr lvl="1"/>
            <a:r>
              <a:rPr lang="en-US" smtClean="0"/>
              <a:t>Other partitions can mount automatically or manually</a:t>
            </a:r>
          </a:p>
          <a:p>
            <a:r>
              <a:rPr lang="en-US" smtClean="0"/>
              <a:t>At mount time, file system consistency checked</a:t>
            </a:r>
          </a:p>
          <a:p>
            <a:pPr lvl="1"/>
            <a:r>
              <a:rPr lang="en-US" smtClean="0"/>
              <a:t>Is all metadata correct?</a:t>
            </a:r>
          </a:p>
          <a:p>
            <a:pPr lvl="2"/>
            <a:r>
              <a:rPr lang="en-US" smtClean="0"/>
              <a:t>If not, fix it, try again</a:t>
            </a:r>
          </a:p>
          <a:p>
            <a:pPr lvl="2"/>
            <a:r>
              <a:rPr lang="en-US" smtClean="0"/>
              <a:t>If yes, add to mount table, allow access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117600" y="277416"/>
            <a:ext cx="6743700" cy="576263"/>
          </a:xfrm>
        </p:spPr>
        <p:txBody>
          <a:bodyPr/>
          <a:lstStyle/>
          <a:p>
            <a:pPr eaLnBrk="1" hangingPunct="1"/>
            <a:r>
              <a:rPr lang="en-US" smtClean="0"/>
              <a:t>Virtual File Systems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7"/>
            <a:ext cx="7654925" cy="4530329"/>
          </a:xfrm>
        </p:spPr>
        <p:txBody>
          <a:bodyPr/>
          <a:lstStyle/>
          <a:p>
            <a:r>
              <a:rPr lang="en-US" smtClean="0"/>
              <a:t>Virtual File Systems (VFS) on Unix provide an object-oriented way of implementing file systems</a:t>
            </a:r>
          </a:p>
          <a:p>
            <a:r>
              <a:rPr lang="en-US" smtClean="0"/>
              <a:t>VFS allows the same system call interface (the API) to be used for different types of file systems</a:t>
            </a:r>
          </a:p>
          <a:p>
            <a:pPr lvl="1"/>
            <a:r>
              <a:rPr lang="en-US" smtClean="0"/>
              <a:t>Separates file-system generic operations from implementation details</a:t>
            </a:r>
          </a:p>
          <a:p>
            <a:pPr lvl="1"/>
            <a:r>
              <a:rPr lang="en-US" smtClean="0"/>
              <a:t>Implementation can be one of many file systems types, or network file system</a:t>
            </a:r>
          </a:p>
          <a:p>
            <a:pPr lvl="2"/>
            <a:r>
              <a:rPr lang="en-US" smtClean="0"/>
              <a:t>Implements vnodes which hold inodes or network file details</a:t>
            </a:r>
          </a:p>
          <a:p>
            <a:pPr lvl="1"/>
            <a:r>
              <a:rPr lang="en-US" smtClean="0"/>
              <a:t>Then dispatches operation to appropriate file system implementation routines</a:t>
            </a:r>
          </a:p>
          <a:p>
            <a:r>
              <a:rPr lang="en-US" smtClean="0"/>
              <a:t>The API is to the VFS interface, rather than any specific type of file system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1400" y="296466"/>
            <a:ext cx="7645400" cy="576263"/>
          </a:xfrm>
        </p:spPr>
        <p:txBody>
          <a:bodyPr/>
          <a:lstStyle/>
          <a:p>
            <a:pPr eaLnBrk="1" hangingPunct="1"/>
            <a:r>
              <a:rPr lang="en-US" smtClean="0"/>
              <a:t>Schematic View of Virtual File System</a:t>
            </a:r>
            <a:endParaRPr lang="en-US" sz="2400"/>
          </a:p>
        </p:txBody>
      </p:sp>
      <p:pic>
        <p:nvPicPr>
          <p:cNvPr id="1638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9792" y="1377554"/>
            <a:ext cx="5871633" cy="4418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Virtual File System Implementation</a:t>
            </a:r>
          </a:p>
        </p:txBody>
      </p:sp>
      <p:sp>
        <p:nvSpPr>
          <p:cNvPr id="17411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For example, Linux has four object types:</a:t>
            </a:r>
          </a:p>
          <a:p>
            <a:pPr lvl="1"/>
            <a:r>
              <a:rPr lang="en-US" smtClean="0"/>
              <a:t>inode, file, superblock, dentry</a:t>
            </a:r>
          </a:p>
          <a:p>
            <a:endParaRPr lang="en-US" smtClean="0"/>
          </a:p>
          <a:p>
            <a:r>
              <a:rPr lang="en-US" smtClean="0"/>
              <a:t>VFS defines set of operations on the objects that must be implemented</a:t>
            </a:r>
          </a:p>
          <a:p>
            <a:pPr lvl="1"/>
            <a:r>
              <a:rPr lang="en-US" smtClean="0"/>
              <a:t>Every object has a pointer to a function table</a:t>
            </a:r>
          </a:p>
          <a:p>
            <a:pPr lvl="2"/>
            <a:r>
              <a:rPr lang="en-US" smtClean="0"/>
              <a:t>Function table has addresses of routines to implement that function on that object</a:t>
            </a:r>
          </a:p>
          <a:p>
            <a:pPr lvl="2"/>
            <a:endParaRPr lang="en-US" smtClean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119717" y="277416"/>
            <a:ext cx="7567083" cy="576263"/>
          </a:xfrm>
        </p:spPr>
        <p:txBody>
          <a:bodyPr/>
          <a:lstStyle/>
          <a:p>
            <a:pPr eaLnBrk="1" hangingPunct="1"/>
            <a:r>
              <a:rPr lang="en-US" smtClean="0"/>
              <a:t>Directory Implementation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7"/>
            <a:ext cx="7685617" cy="4530329"/>
          </a:xfrm>
        </p:spPr>
        <p:txBody>
          <a:bodyPr/>
          <a:lstStyle/>
          <a:p>
            <a:r>
              <a:rPr lang="en-US" b="1" smtClean="0"/>
              <a:t>Linear list</a:t>
            </a:r>
            <a:r>
              <a:rPr lang="en-US" smtClean="0"/>
              <a:t> of file names with pointer to the data blocks</a:t>
            </a:r>
          </a:p>
          <a:p>
            <a:pPr lvl="1"/>
            <a:r>
              <a:rPr lang="en-US" smtClean="0"/>
              <a:t>Simple to program</a:t>
            </a:r>
          </a:p>
          <a:p>
            <a:pPr lvl="1"/>
            <a:r>
              <a:rPr lang="en-US" smtClean="0"/>
              <a:t>Time-consuming to execute</a:t>
            </a:r>
          </a:p>
          <a:p>
            <a:pPr lvl="2"/>
            <a:r>
              <a:rPr lang="en-US" smtClean="0"/>
              <a:t>Linear search time</a:t>
            </a:r>
          </a:p>
          <a:p>
            <a:pPr lvl="2"/>
            <a:r>
              <a:rPr lang="en-US" smtClean="0"/>
              <a:t>Could keep ordered alphabetically via linked list or use B+ tree</a:t>
            </a:r>
            <a:br>
              <a:rPr lang="en-US" smtClean="0"/>
            </a:br>
            <a:endParaRPr lang="en-US" smtClean="0"/>
          </a:p>
          <a:p>
            <a:r>
              <a:rPr lang="en-US" b="1" smtClean="0"/>
              <a:t>Hash Table</a:t>
            </a:r>
            <a:r>
              <a:rPr lang="en-US" smtClean="0"/>
              <a:t> – linear list with hash data structure</a:t>
            </a:r>
          </a:p>
          <a:p>
            <a:pPr lvl="1"/>
            <a:r>
              <a:rPr lang="en-US" smtClean="0"/>
              <a:t>Decreases directory search time</a:t>
            </a:r>
          </a:p>
          <a:p>
            <a:pPr lvl="1"/>
            <a:r>
              <a:rPr lang="en-US" b="1" smtClean="0">
                <a:solidFill>
                  <a:srgbClr val="3366FF"/>
                </a:solidFill>
              </a:rPr>
              <a:t>Collisions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– situations where two file names hash to the same location</a:t>
            </a:r>
          </a:p>
          <a:p>
            <a:pPr lvl="1"/>
            <a:r>
              <a:rPr lang="en-US" smtClean="0"/>
              <a:t>Only good if entries are fixed size, or use chained-overflow method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Allocation Methods - Contiguous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7"/>
            <a:ext cx="7723717" cy="4530329"/>
          </a:xfrm>
        </p:spPr>
        <p:txBody>
          <a:bodyPr/>
          <a:lstStyle/>
          <a:p>
            <a:r>
              <a:rPr lang="en-US" smtClean="0"/>
              <a:t>An allocation method refers to how disk blocks are allocated for files:</a:t>
            </a:r>
          </a:p>
          <a:p>
            <a:endParaRPr lang="en-US" smtClean="0"/>
          </a:p>
          <a:p>
            <a:r>
              <a:rPr lang="en-US" b="1" smtClean="0">
                <a:solidFill>
                  <a:srgbClr val="3366FF"/>
                </a:solidFill>
              </a:rPr>
              <a:t>Contiguous allocation </a:t>
            </a:r>
            <a:r>
              <a:rPr lang="en-US" smtClean="0">
                <a:solidFill>
                  <a:srgbClr val="000000"/>
                </a:solidFill>
              </a:rPr>
              <a:t>– </a:t>
            </a:r>
            <a:r>
              <a:rPr lang="en-US" smtClean="0"/>
              <a:t>each file occupies set of contiguous blocks</a:t>
            </a:r>
          </a:p>
          <a:p>
            <a:pPr lvl="1"/>
            <a:r>
              <a:rPr lang="en-US" smtClean="0"/>
              <a:t>Best performance in most cases</a:t>
            </a:r>
          </a:p>
          <a:p>
            <a:pPr lvl="1"/>
            <a:r>
              <a:rPr lang="en-US" smtClean="0"/>
              <a:t>Simple – only starting location (block #) and length (number of blocks) are required</a:t>
            </a:r>
          </a:p>
          <a:p>
            <a:pPr lvl="1"/>
            <a:r>
              <a:rPr lang="en-US" smtClean="0"/>
              <a:t>Problems include finding space for file, knowing file size, external fragmentation, need for </a:t>
            </a:r>
            <a:r>
              <a:rPr lang="en-US" b="1" smtClean="0">
                <a:solidFill>
                  <a:srgbClr val="3366FF"/>
                </a:solidFill>
              </a:rPr>
              <a:t>compaction off-line</a:t>
            </a:r>
            <a:r>
              <a:rPr lang="en-US" smtClean="0"/>
              <a:t> (</a:t>
            </a:r>
            <a:r>
              <a:rPr lang="en-US" b="1" smtClean="0">
                <a:solidFill>
                  <a:srgbClr val="3366FF"/>
                </a:solidFill>
              </a:rPr>
              <a:t>downtime</a:t>
            </a:r>
            <a:r>
              <a:rPr lang="en-US" smtClean="0"/>
              <a:t>) or </a:t>
            </a:r>
            <a:r>
              <a:rPr lang="en-US" b="1" smtClean="0">
                <a:solidFill>
                  <a:srgbClr val="3366FF"/>
                </a:solidFill>
              </a:rPr>
              <a:t>on-line</a:t>
            </a:r>
          </a:p>
          <a:p>
            <a:endParaRPr lang="en-US" smtClean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Contiguous Allocation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7"/>
            <a:ext cx="7350125" cy="3490913"/>
          </a:xfrm>
        </p:spPr>
        <p:txBody>
          <a:bodyPr/>
          <a:lstStyle/>
          <a:p>
            <a:r>
              <a:rPr lang="en-US" smtClean="0"/>
              <a:t>Mapping from logical to physical</a:t>
            </a:r>
          </a:p>
        </p:txBody>
      </p:sp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2656417" y="2584731"/>
            <a:ext cx="126470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charset="0"/>
              </a:rPr>
              <a:t>LA/512</a:t>
            </a:r>
          </a:p>
        </p:txBody>
      </p:sp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3768726" y="2127531"/>
            <a:ext cx="80539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charset="0"/>
              </a:rPr>
              <a:t>Q</a:t>
            </a:r>
          </a:p>
        </p:txBody>
      </p:sp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3825875" y="3143729"/>
            <a:ext cx="635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charset="0"/>
              </a:rPr>
              <a:t>R</a:t>
            </a:r>
          </a:p>
        </p:txBody>
      </p:sp>
      <p:sp>
        <p:nvSpPr>
          <p:cNvPr id="20487" name="Line 7"/>
          <p:cNvSpPr>
            <a:spLocks noChangeShapeType="1"/>
          </p:cNvSpPr>
          <p:nvPr/>
        </p:nvSpPr>
        <p:spPr bwMode="auto">
          <a:xfrm flipV="1">
            <a:off x="3761317" y="2300288"/>
            <a:ext cx="258233" cy="17264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0488" name="Line 8"/>
          <p:cNvSpPr>
            <a:spLocks noChangeShapeType="1"/>
          </p:cNvSpPr>
          <p:nvPr/>
        </p:nvSpPr>
        <p:spPr bwMode="auto">
          <a:xfrm>
            <a:off x="3711576" y="2953941"/>
            <a:ext cx="273050" cy="21669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0489" name="Rectangle 10"/>
          <p:cNvSpPr>
            <a:spLocks noChangeArrowheads="1"/>
          </p:cNvSpPr>
          <p:nvPr/>
        </p:nvSpPr>
        <p:spPr bwMode="auto">
          <a:xfrm>
            <a:off x="635000" y="3739753"/>
            <a:ext cx="7282392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/>
          <a:lstStyle/>
          <a:p>
            <a:pPr lvl="1" indent="0" eaLnBrk="1" hangingPunct="1"/>
            <a:r>
              <a:rPr lang="en-US">
                <a:latin typeface="Helvetica" charset="0"/>
              </a:rPr>
              <a:t>Block to be accessed = Q + starting address</a:t>
            </a:r>
          </a:p>
          <a:p>
            <a:pPr lvl="1" indent="0" eaLnBrk="1" hangingPunct="1"/>
            <a:r>
              <a:rPr lang="en-US">
                <a:latin typeface="Helvetica" charset="0"/>
              </a:rPr>
              <a:t>Displacement into block = R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779992" y="277416"/>
            <a:ext cx="8160808" cy="576263"/>
          </a:xfrm>
        </p:spPr>
        <p:txBody>
          <a:bodyPr/>
          <a:lstStyle/>
          <a:p>
            <a:pPr eaLnBrk="1" hangingPunct="1"/>
            <a:r>
              <a:rPr lang="en-US" smtClean="0"/>
              <a:t>Contiguous Allocation of Disk Space</a:t>
            </a:r>
            <a:endParaRPr lang="en-US" sz="2400"/>
          </a:p>
        </p:txBody>
      </p:sp>
      <p:pic>
        <p:nvPicPr>
          <p:cNvPr id="2150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62100" y="1122760"/>
            <a:ext cx="5659967" cy="5130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825500" y="277416"/>
            <a:ext cx="7861300" cy="576263"/>
          </a:xfrm>
        </p:spPr>
        <p:txBody>
          <a:bodyPr/>
          <a:lstStyle/>
          <a:p>
            <a:pPr eaLnBrk="1" hangingPunct="1"/>
            <a:r>
              <a:rPr lang="en-US" sz="2800"/>
              <a:t> </a:t>
            </a:r>
            <a:r>
              <a:rPr lang="en-US" sz="3000"/>
              <a:t>Chapter 11: File System Implementation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File-System Structure</a:t>
            </a:r>
          </a:p>
          <a:p>
            <a:r>
              <a:rPr lang="en-US" smtClean="0"/>
              <a:t>File-System Implementation </a:t>
            </a:r>
          </a:p>
          <a:p>
            <a:r>
              <a:rPr lang="en-US" smtClean="0"/>
              <a:t>Directory Implementation</a:t>
            </a:r>
          </a:p>
          <a:p>
            <a:r>
              <a:rPr lang="en-US" smtClean="0"/>
              <a:t>Allocation Methods</a:t>
            </a:r>
          </a:p>
          <a:p>
            <a:r>
              <a:rPr lang="en-US" smtClean="0"/>
              <a:t>Free-Space Management </a:t>
            </a:r>
          </a:p>
          <a:p>
            <a:r>
              <a:rPr lang="en-US" smtClean="0"/>
              <a:t>Efficiency and Performance</a:t>
            </a:r>
          </a:p>
          <a:p>
            <a:r>
              <a:rPr lang="en-US" smtClean="0"/>
              <a:t>Recovery</a:t>
            </a:r>
          </a:p>
          <a:p>
            <a:r>
              <a:rPr lang="en-US" smtClean="0"/>
              <a:t>NFS</a:t>
            </a:r>
          </a:p>
          <a:p>
            <a:r>
              <a:rPr lang="en-US" smtClean="0"/>
              <a:t>Example: WAFL File System</a:t>
            </a:r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974726" y="1532335"/>
            <a:ext cx="702945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/>
          <a:lstStyle/>
          <a:p>
            <a:endParaRPr lang="en-US" sz="2400">
              <a:latin typeface="Times New Roman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942976" y="277416"/>
            <a:ext cx="7743825" cy="576263"/>
          </a:xfrm>
        </p:spPr>
        <p:txBody>
          <a:bodyPr/>
          <a:lstStyle/>
          <a:p>
            <a:pPr eaLnBrk="1" hangingPunct="1"/>
            <a:r>
              <a:rPr lang="en-US" smtClean="0"/>
              <a:t>Extent-Based Systems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7"/>
            <a:ext cx="7704667" cy="4530329"/>
          </a:xfrm>
        </p:spPr>
        <p:txBody>
          <a:bodyPr/>
          <a:lstStyle/>
          <a:p>
            <a:r>
              <a:rPr lang="en-US" smtClean="0"/>
              <a:t>Many newer file systems (i.e., Veritas File System) use a modified contiguous allocation scheme</a:t>
            </a:r>
          </a:p>
          <a:p>
            <a:endParaRPr lang="en-US" smtClean="0"/>
          </a:p>
          <a:p>
            <a:r>
              <a:rPr lang="en-US" smtClean="0"/>
              <a:t>Extent-based file systems allocate disk blocks in extents</a:t>
            </a:r>
          </a:p>
          <a:p>
            <a:endParaRPr lang="en-US" smtClean="0"/>
          </a:p>
          <a:p>
            <a:r>
              <a:rPr lang="en-US" smtClean="0"/>
              <a:t>An </a:t>
            </a:r>
            <a:r>
              <a:rPr lang="en-US" b="1" smtClean="0">
                <a:solidFill>
                  <a:srgbClr val="3366FF"/>
                </a:solidFill>
              </a:rPr>
              <a:t>extent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is a contiguous block of disks</a:t>
            </a:r>
          </a:p>
          <a:p>
            <a:pPr lvl="1"/>
            <a:r>
              <a:rPr lang="en-US" smtClean="0"/>
              <a:t>Extents are allocated for file allocation</a:t>
            </a:r>
          </a:p>
          <a:p>
            <a:pPr lvl="1"/>
            <a:r>
              <a:rPr lang="en-US" smtClean="0"/>
              <a:t>A file consists of one or more extents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Allocation Methods - Linked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>
                <a:solidFill>
                  <a:srgbClr val="3366FF"/>
                </a:solidFill>
              </a:rPr>
              <a:t>Linked allocation </a:t>
            </a:r>
            <a:r>
              <a:rPr lang="en-US" smtClean="0">
                <a:solidFill>
                  <a:srgbClr val="000000"/>
                </a:solidFill>
              </a:rPr>
              <a:t>– each file a linked list of blocks</a:t>
            </a:r>
          </a:p>
          <a:p>
            <a:pPr lvl="1"/>
            <a:r>
              <a:rPr lang="en-US" smtClean="0">
                <a:solidFill>
                  <a:srgbClr val="000000"/>
                </a:solidFill>
              </a:rPr>
              <a:t>File ends at nil pointer</a:t>
            </a:r>
          </a:p>
          <a:p>
            <a:pPr lvl="1"/>
            <a:r>
              <a:rPr lang="en-US" smtClean="0">
                <a:solidFill>
                  <a:srgbClr val="000000"/>
                </a:solidFill>
              </a:rPr>
              <a:t>No external fragmentation</a:t>
            </a:r>
          </a:p>
          <a:p>
            <a:pPr lvl="1"/>
            <a:r>
              <a:rPr lang="en-US" smtClean="0">
                <a:solidFill>
                  <a:srgbClr val="000000"/>
                </a:solidFill>
              </a:rPr>
              <a:t>Each block contains pointer to next block</a:t>
            </a:r>
          </a:p>
          <a:p>
            <a:pPr lvl="1"/>
            <a:r>
              <a:rPr lang="en-US" smtClean="0">
                <a:solidFill>
                  <a:srgbClr val="000000"/>
                </a:solidFill>
              </a:rPr>
              <a:t>No compaction, external fragmentation</a:t>
            </a:r>
          </a:p>
          <a:p>
            <a:pPr lvl="1"/>
            <a:r>
              <a:rPr lang="en-US" smtClean="0">
                <a:solidFill>
                  <a:srgbClr val="000000"/>
                </a:solidFill>
              </a:rPr>
              <a:t>Free space management system called when new block needed</a:t>
            </a:r>
          </a:p>
          <a:p>
            <a:pPr lvl="1"/>
            <a:r>
              <a:rPr lang="en-US" smtClean="0">
                <a:solidFill>
                  <a:srgbClr val="000000"/>
                </a:solidFill>
              </a:rPr>
              <a:t>Improve efficiency by clustering blocks into groups but increases internal fragmentation</a:t>
            </a:r>
          </a:p>
          <a:p>
            <a:pPr lvl="1"/>
            <a:r>
              <a:rPr lang="en-US" smtClean="0">
                <a:solidFill>
                  <a:srgbClr val="000000"/>
                </a:solidFill>
              </a:rPr>
              <a:t>Reliability can be a problem</a:t>
            </a:r>
          </a:p>
          <a:p>
            <a:pPr lvl="1"/>
            <a:r>
              <a:rPr lang="en-US" smtClean="0">
                <a:solidFill>
                  <a:srgbClr val="000000"/>
                </a:solidFill>
              </a:rPr>
              <a:t>Locating a block can take many I/Os and disk seeks</a:t>
            </a:r>
          </a:p>
          <a:p>
            <a:r>
              <a:rPr lang="en-US" smtClean="0">
                <a:solidFill>
                  <a:srgbClr val="000000"/>
                </a:solidFill>
              </a:rPr>
              <a:t>FAT (File Allocation Table) variation</a:t>
            </a:r>
          </a:p>
          <a:p>
            <a:pPr lvl="1"/>
            <a:r>
              <a:rPr lang="en-US" smtClean="0">
                <a:solidFill>
                  <a:srgbClr val="000000"/>
                </a:solidFill>
              </a:rPr>
              <a:t>Beginning of volume has table, indexed by block number</a:t>
            </a:r>
          </a:p>
          <a:p>
            <a:pPr lvl="1"/>
            <a:r>
              <a:rPr lang="en-US" smtClean="0">
                <a:solidFill>
                  <a:srgbClr val="000000"/>
                </a:solidFill>
              </a:rPr>
              <a:t>Much like a linked list, but faster on disk and cacheable </a:t>
            </a:r>
          </a:p>
          <a:p>
            <a:pPr lvl="1"/>
            <a:r>
              <a:rPr lang="en-US" smtClean="0">
                <a:solidFill>
                  <a:srgbClr val="000000"/>
                </a:solidFill>
              </a:rPr>
              <a:t>New block allocation simple</a:t>
            </a:r>
          </a:p>
          <a:p>
            <a:pPr>
              <a:buFont typeface="Monotype Sorts" charset="2"/>
              <a:buNone/>
            </a:pPr>
            <a:endParaRPr lang="en-US" smtClean="0"/>
          </a:p>
          <a:p>
            <a:endParaRPr lang="en-US" smtClean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672042" y="277416"/>
            <a:ext cx="8014758" cy="576263"/>
          </a:xfrm>
        </p:spPr>
        <p:txBody>
          <a:bodyPr/>
          <a:lstStyle/>
          <a:p>
            <a:pPr eaLnBrk="1" hangingPunct="1"/>
            <a:r>
              <a:rPr lang="en-US" smtClean="0"/>
              <a:t>Linked Allocation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7"/>
            <a:ext cx="7577667" cy="748904"/>
          </a:xfrm>
        </p:spPr>
        <p:txBody>
          <a:bodyPr/>
          <a:lstStyle/>
          <a:p>
            <a:r>
              <a:rPr lang="en-US" smtClean="0"/>
              <a:t>Each file is a linked list of disk blocks: blocks may be scattered anywhere on the disk</a:t>
            </a:r>
          </a:p>
        </p:txBody>
      </p:sp>
      <p:grpSp>
        <p:nvGrpSpPr>
          <p:cNvPr id="24580" name="Group 4"/>
          <p:cNvGrpSpPr>
            <a:grpSpLocks/>
          </p:cNvGrpSpPr>
          <p:nvPr/>
        </p:nvGrpSpPr>
        <p:grpSpPr bwMode="auto">
          <a:xfrm>
            <a:off x="2673351" y="2501503"/>
            <a:ext cx="2765425" cy="1500188"/>
            <a:chOff x="1684" y="1576"/>
            <a:chExt cx="1742" cy="945"/>
          </a:xfrm>
        </p:grpSpPr>
        <p:sp>
          <p:nvSpPr>
            <p:cNvPr id="24581" name="Rectangle 5"/>
            <p:cNvSpPr>
              <a:spLocks noChangeArrowheads="1"/>
            </p:cNvSpPr>
            <p:nvPr/>
          </p:nvSpPr>
          <p:spPr bwMode="auto">
            <a:xfrm>
              <a:off x="2481" y="1576"/>
              <a:ext cx="945" cy="27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Helvetica" charset="0"/>
                </a:rPr>
                <a:t>pointer</a:t>
              </a:r>
            </a:p>
          </p:txBody>
        </p:sp>
        <p:sp>
          <p:nvSpPr>
            <p:cNvPr id="24582" name="Rectangle 6"/>
            <p:cNvSpPr>
              <a:spLocks noChangeArrowheads="1"/>
            </p:cNvSpPr>
            <p:nvPr/>
          </p:nvSpPr>
          <p:spPr bwMode="auto">
            <a:xfrm>
              <a:off x="2481" y="1848"/>
              <a:ext cx="945" cy="67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83" name="Text Box 7"/>
            <p:cNvSpPr txBox="1">
              <a:spLocks noChangeArrowheads="1"/>
            </p:cNvSpPr>
            <p:nvPr/>
          </p:nvSpPr>
          <p:spPr bwMode="auto">
            <a:xfrm>
              <a:off x="1684" y="1596"/>
              <a:ext cx="783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block      =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973667" y="277416"/>
            <a:ext cx="7713133" cy="576263"/>
          </a:xfrm>
        </p:spPr>
        <p:txBody>
          <a:bodyPr/>
          <a:lstStyle/>
          <a:p>
            <a:pPr eaLnBrk="1" hangingPunct="1"/>
            <a:r>
              <a:rPr lang="en-US" smtClean="0"/>
              <a:t>Linked Allocation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371292" cy="1518047"/>
          </a:xfrm>
        </p:spPr>
        <p:txBody>
          <a:bodyPr/>
          <a:lstStyle/>
          <a:p>
            <a:r>
              <a:rPr lang="en-US" smtClean="0"/>
              <a:t>Mapping</a:t>
            </a:r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685800" y="4233862"/>
            <a:ext cx="7838017" cy="163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/>
          <a:lstStyle/>
          <a:p>
            <a:pPr lvl="1" indent="0">
              <a:buClr>
                <a:schemeClr val="accent2"/>
              </a:buClr>
              <a:buSzPct val="90000"/>
            </a:pPr>
            <a:r>
              <a:rPr kumimoji="1" lang="en-US">
                <a:latin typeface="Helvetica" charset="0"/>
              </a:rPr>
              <a:t>Block to be accessed is the Qth block in the linked chain of blocks representing the file.</a:t>
            </a:r>
          </a:p>
          <a:p>
            <a:pPr lvl="1" indent="0">
              <a:buClr>
                <a:schemeClr val="accent2"/>
              </a:buClr>
              <a:buSzPct val="90000"/>
            </a:pPr>
            <a:r>
              <a:rPr kumimoji="1" lang="en-US">
                <a:latin typeface="Helvetica" charset="0"/>
              </a:rPr>
              <a:t>Displacement into block = R + 1</a:t>
            </a:r>
          </a:p>
        </p:txBody>
      </p:sp>
      <p:sp>
        <p:nvSpPr>
          <p:cNvPr id="25605" name="Text Box 5"/>
          <p:cNvSpPr txBox="1">
            <a:spLocks noChangeArrowheads="1"/>
          </p:cNvSpPr>
          <p:nvPr/>
        </p:nvSpPr>
        <p:spPr bwMode="auto">
          <a:xfrm>
            <a:off x="3232160" y="3208619"/>
            <a:ext cx="89850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charset="0"/>
              </a:rPr>
              <a:t>LA/511</a:t>
            </a:r>
          </a:p>
        </p:txBody>
      </p:sp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4242266" y="2892507"/>
            <a:ext cx="36419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charset="0"/>
              </a:rPr>
              <a:t>Q</a:t>
            </a:r>
          </a:p>
        </p:txBody>
      </p:sp>
      <p:sp>
        <p:nvSpPr>
          <p:cNvPr id="25607" name="Text Box 7"/>
          <p:cNvSpPr txBox="1">
            <a:spLocks noChangeArrowheads="1"/>
          </p:cNvSpPr>
          <p:nvPr/>
        </p:nvSpPr>
        <p:spPr bwMode="auto">
          <a:xfrm>
            <a:off x="4242329" y="3508656"/>
            <a:ext cx="35136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charset="0"/>
              </a:rPr>
              <a:t>R</a:t>
            </a:r>
          </a:p>
        </p:txBody>
      </p:sp>
      <p:sp>
        <p:nvSpPr>
          <p:cNvPr id="25608" name="Line 8"/>
          <p:cNvSpPr>
            <a:spLocks noChangeShapeType="1"/>
          </p:cNvSpPr>
          <p:nvPr/>
        </p:nvSpPr>
        <p:spPr bwMode="auto">
          <a:xfrm flipV="1">
            <a:off x="4050242" y="3134917"/>
            <a:ext cx="258233" cy="17383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5609" name="Line 9"/>
          <p:cNvSpPr>
            <a:spLocks noChangeShapeType="1"/>
          </p:cNvSpPr>
          <p:nvPr/>
        </p:nvSpPr>
        <p:spPr bwMode="auto">
          <a:xfrm>
            <a:off x="4057650" y="3446860"/>
            <a:ext cx="259292" cy="1726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1400" y="277416"/>
            <a:ext cx="7645400" cy="576263"/>
          </a:xfrm>
        </p:spPr>
        <p:txBody>
          <a:bodyPr/>
          <a:lstStyle/>
          <a:p>
            <a:pPr eaLnBrk="1" hangingPunct="1"/>
            <a:r>
              <a:rPr lang="en-US" smtClean="0"/>
              <a:t>Linked Allocation</a:t>
            </a:r>
            <a:endParaRPr lang="en-US" sz="2400"/>
          </a:p>
        </p:txBody>
      </p:sp>
      <p:pic>
        <p:nvPicPr>
          <p:cNvPr id="2662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5450" y="1019175"/>
            <a:ext cx="5440892" cy="5100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089025" y="277416"/>
            <a:ext cx="7597775" cy="576263"/>
          </a:xfrm>
        </p:spPr>
        <p:txBody>
          <a:bodyPr/>
          <a:lstStyle/>
          <a:p>
            <a:pPr eaLnBrk="1" hangingPunct="1"/>
            <a:r>
              <a:rPr lang="en-US" smtClean="0"/>
              <a:t>File-Allocation Table</a:t>
            </a:r>
            <a:endParaRPr lang="en-US" sz="2400"/>
          </a:p>
        </p:txBody>
      </p:sp>
      <p:pic>
        <p:nvPicPr>
          <p:cNvPr id="2765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2443" y="1113235"/>
            <a:ext cx="6182783" cy="5035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Allocation Methods - Indexed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>
                <a:solidFill>
                  <a:srgbClr val="3366FF"/>
                </a:solidFill>
              </a:rPr>
              <a:t>Indexed allocation</a:t>
            </a:r>
          </a:p>
          <a:p>
            <a:pPr lvl="1"/>
            <a:r>
              <a:rPr lang="en-US" smtClean="0">
                <a:solidFill>
                  <a:srgbClr val="000000"/>
                </a:solidFill>
              </a:rPr>
              <a:t>Each file has its own </a:t>
            </a:r>
            <a:r>
              <a:rPr lang="en-US" b="1" smtClean="0">
                <a:solidFill>
                  <a:srgbClr val="3366FF"/>
                </a:solidFill>
              </a:rPr>
              <a:t>index block</a:t>
            </a:r>
            <a:r>
              <a:rPr lang="en-US" smtClean="0">
                <a:solidFill>
                  <a:srgbClr val="000000"/>
                </a:solidFill>
              </a:rPr>
              <a:t>(s) of pointers to its data blocks</a:t>
            </a:r>
          </a:p>
          <a:p>
            <a:endParaRPr lang="en-US" smtClean="0">
              <a:solidFill>
                <a:srgbClr val="000000"/>
              </a:solidFill>
            </a:endParaRPr>
          </a:p>
          <a:p>
            <a:r>
              <a:rPr lang="en-US" smtClean="0">
                <a:solidFill>
                  <a:srgbClr val="000000"/>
                </a:solidFill>
              </a:rPr>
              <a:t>Logical view</a:t>
            </a:r>
          </a:p>
          <a:p>
            <a:endParaRPr lang="en-US" smtClean="0"/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2860676" y="2828925"/>
            <a:ext cx="606425" cy="33218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2860676" y="3153966"/>
            <a:ext cx="606425" cy="33218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2860676" y="3480198"/>
            <a:ext cx="606425" cy="33099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2860676" y="3805238"/>
            <a:ext cx="606425" cy="33218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8680" name="Rectangle 8"/>
          <p:cNvSpPr>
            <a:spLocks noChangeArrowheads="1"/>
          </p:cNvSpPr>
          <p:nvPr/>
        </p:nvSpPr>
        <p:spPr bwMode="auto">
          <a:xfrm>
            <a:off x="2860676" y="4130279"/>
            <a:ext cx="606425" cy="33218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8681" name="Rectangle 9"/>
          <p:cNvSpPr>
            <a:spLocks noChangeArrowheads="1"/>
          </p:cNvSpPr>
          <p:nvPr/>
        </p:nvSpPr>
        <p:spPr bwMode="auto">
          <a:xfrm>
            <a:off x="4419600" y="2843213"/>
            <a:ext cx="202142" cy="17264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8682" name="Rectangle 10"/>
          <p:cNvSpPr>
            <a:spLocks noChangeArrowheads="1"/>
          </p:cNvSpPr>
          <p:nvPr/>
        </p:nvSpPr>
        <p:spPr bwMode="auto">
          <a:xfrm>
            <a:off x="4419600" y="3211117"/>
            <a:ext cx="202142" cy="1738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8683" name="Rectangle 11"/>
          <p:cNvSpPr>
            <a:spLocks noChangeArrowheads="1"/>
          </p:cNvSpPr>
          <p:nvPr/>
        </p:nvSpPr>
        <p:spPr bwMode="auto">
          <a:xfrm>
            <a:off x="4419600" y="3580210"/>
            <a:ext cx="202142" cy="1726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8684" name="Rectangle 12"/>
          <p:cNvSpPr>
            <a:spLocks noChangeArrowheads="1"/>
          </p:cNvSpPr>
          <p:nvPr/>
        </p:nvSpPr>
        <p:spPr bwMode="auto">
          <a:xfrm>
            <a:off x="4419600" y="3948112"/>
            <a:ext cx="202142" cy="17264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8685" name="Rectangle 13"/>
          <p:cNvSpPr>
            <a:spLocks noChangeArrowheads="1"/>
          </p:cNvSpPr>
          <p:nvPr/>
        </p:nvSpPr>
        <p:spPr bwMode="auto">
          <a:xfrm>
            <a:off x="4419600" y="4287442"/>
            <a:ext cx="202142" cy="1738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8686" name="Line 14"/>
          <p:cNvSpPr>
            <a:spLocks noChangeShapeType="1"/>
          </p:cNvSpPr>
          <p:nvPr/>
        </p:nvSpPr>
        <p:spPr bwMode="auto">
          <a:xfrm>
            <a:off x="3486150" y="2930129"/>
            <a:ext cx="923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8687" name="Line 15"/>
          <p:cNvSpPr>
            <a:spLocks noChangeShapeType="1"/>
          </p:cNvSpPr>
          <p:nvPr/>
        </p:nvSpPr>
        <p:spPr bwMode="auto">
          <a:xfrm>
            <a:off x="3470276" y="3299222"/>
            <a:ext cx="923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8688" name="Line 16"/>
          <p:cNvSpPr>
            <a:spLocks noChangeShapeType="1"/>
          </p:cNvSpPr>
          <p:nvPr/>
        </p:nvSpPr>
        <p:spPr bwMode="auto">
          <a:xfrm>
            <a:off x="3478742" y="3671888"/>
            <a:ext cx="923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8689" name="Line 17"/>
          <p:cNvSpPr>
            <a:spLocks noChangeShapeType="1"/>
          </p:cNvSpPr>
          <p:nvPr/>
        </p:nvSpPr>
        <p:spPr bwMode="auto">
          <a:xfrm>
            <a:off x="3481917" y="4025504"/>
            <a:ext cx="923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8690" name="Line 18"/>
          <p:cNvSpPr>
            <a:spLocks noChangeShapeType="1"/>
          </p:cNvSpPr>
          <p:nvPr/>
        </p:nvSpPr>
        <p:spPr bwMode="auto">
          <a:xfrm>
            <a:off x="3456517" y="4370785"/>
            <a:ext cx="923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8691" name="Text Box 19"/>
          <p:cNvSpPr txBox="1">
            <a:spLocks noChangeArrowheads="1"/>
          </p:cNvSpPr>
          <p:nvPr/>
        </p:nvSpPr>
        <p:spPr bwMode="auto">
          <a:xfrm>
            <a:off x="2989966" y="4564145"/>
            <a:ext cx="130034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charset="0"/>
              </a:rPr>
              <a:t>index table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 of Indexed Allocation</a:t>
            </a:r>
            <a:endParaRPr lang="en-US" sz="2400"/>
          </a:p>
        </p:txBody>
      </p:sp>
      <p:pic>
        <p:nvPicPr>
          <p:cNvPr id="29699" name="Picture 4" descr="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93800" y="975123"/>
            <a:ext cx="6155267" cy="5403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992717" y="277416"/>
            <a:ext cx="7694083" cy="576263"/>
          </a:xfrm>
        </p:spPr>
        <p:txBody>
          <a:bodyPr/>
          <a:lstStyle/>
          <a:p>
            <a:pPr eaLnBrk="1" hangingPunct="1"/>
            <a:r>
              <a:rPr lang="en-US" smtClean="0"/>
              <a:t>Indexed Allocation (Cont.)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7"/>
            <a:ext cx="7371292" cy="32051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mtClean="0"/>
              <a:t>Need index table</a:t>
            </a:r>
          </a:p>
          <a:p>
            <a:pPr>
              <a:lnSpc>
                <a:spcPct val="90000"/>
              </a:lnSpc>
            </a:pPr>
            <a:endParaRPr lang="en-US" sz="800"/>
          </a:p>
          <a:p>
            <a:pPr>
              <a:lnSpc>
                <a:spcPct val="90000"/>
              </a:lnSpc>
            </a:pPr>
            <a:r>
              <a:rPr lang="en-US" smtClean="0"/>
              <a:t>Random access</a:t>
            </a:r>
          </a:p>
          <a:p>
            <a:pPr>
              <a:lnSpc>
                <a:spcPct val="90000"/>
              </a:lnSpc>
            </a:pPr>
            <a:endParaRPr lang="en-US" sz="800"/>
          </a:p>
          <a:p>
            <a:pPr>
              <a:lnSpc>
                <a:spcPct val="90000"/>
              </a:lnSpc>
            </a:pPr>
            <a:r>
              <a:rPr lang="en-US" smtClean="0"/>
              <a:t>Dynamic access without external fragmentation, but have overhead of index block</a:t>
            </a:r>
          </a:p>
          <a:p>
            <a:pPr>
              <a:lnSpc>
                <a:spcPct val="90000"/>
              </a:lnSpc>
            </a:pPr>
            <a:endParaRPr lang="en-US" sz="800"/>
          </a:p>
          <a:p>
            <a:pPr>
              <a:lnSpc>
                <a:spcPct val="90000"/>
              </a:lnSpc>
            </a:pPr>
            <a:r>
              <a:rPr lang="en-US" smtClean="0"/>
              <a:t>Mapping from logical to physical in a file of maximum size of 256K bytes and block size of 512 bytes.  We need only 1 block for index table</a:t>
            </a:r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2983888" y="3916445"/>
            <a:ext cx="915625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charset="0"/>
              </a:rPr>
              <a:t>LA/512</a:t>
            </a:r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4002555" y="3600929"/>
            <a:ext cx="364192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charset="0"/>
              </a:rPr>
              <a:t>Q</a:t>
            </a:r>
          </a:p>
        </p:txBody>
      </p:sp>
      <p:sp>
        <p:nvSpPr>
          <p:cNvPr id="30726" name="Text Box 6"/>
          <p:cNvSpPr txBox="1">
            <a:spLocks noChangeArrowheads="1"/>
          </p:cNvSpPr>
          <p:nvPr/>
        </p:nvSpPr>
        <p:spPr bwMode="auto">
          <a:xfrm>
            <a:off x="4002616" y="4216482"/>
            <a:ext cx="35136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charset="0"/>
              </a:rPr>
              <a:t>R</a:t>
            </a:r>
          </a:p>
        </p:txBody>
      </p:sp>
      <p:sp>
        <p:nvSpPr>
          <p:cNvPr id="30727" name="Line 7"/>
          <p:cNvSpPr>
            <a:spLocks noChangeShapeType="1"/>
          </p:cNvSpPr>
          <p:nvPr/>
        </p:nvSpPr>
        <p:spPr bwMode="auto">
          <a:xfrm flipV="1">
            <a:off x="3810000" y="3843338"/>
            <a:ext cx="259292" cy="17264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30728" name="Line 8"/>
          <p:cNvSpPr>
            <a:spLocks noChangeShapeType="1"/>
          </p:cNvSpPr>
          <p:nvPr/>
        </p:nvSpPr>
        <p:spPr bwMode="auto">
          <a:xfrm>
            <a:off x="3818467" y="4154092"/>
            <a:ext cx="258233" cy="17383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30729" name="Rectangle 9"/>
          <p:cNvSpPr>
            <a:spLocks noChangeArrowheads="1"/>
          </p:cNvSpPr>
          <p:nvPr/>
        </p:nvSpPr>
        <p:spPr bwMode="auto">
          <a:xfrm>
            <a:off x="1457326" y="4961335"/>
            <a:ext cx="7029450" cy="834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/>
          <a:lstStyle/>
          <a:p>
            <a:pPr marL="227807" indent="-227807">
              <a:buClr>
                <a:schemeClr val="accent2"/>
              </a:buClr>
            </a:pPr>
            <a:r>
              <a:rPr lang="en-US">
                <a:latin typeface="Helvetica" charset="0"/>
              </a:rPr>
              <a:t>Q = displacement into index table</a:t>
            </a:r>
          </a:p>
          <a:p>
            <a:pPr marL="227807" indent="-227807">
              <a:buClr>
                <a:schemeClr val="accent2"/>
              </a:buClr>
            </a:pPr>
            <a:r>
              <a:rPr lang="en-US">
                <a:latin typeface="Helvetica" charset="0"/>
              </a:rPr>
              <a:t>R = displacement into block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973667" y="277416"/>
            <a:ext cx="7713133" cy="576263"/>
          </a:xfrm>
        </p:spPr>
        <p:txBody>
          <a:bodyPr/>
          <a:lstStyle/>
          <a:p>
            <a:pPr eaLnBrk="1" hangingPunct="1"/>
            <a:r>
              <a:rPr lang="en-US" smtClean="0"/>
              <a:t>Indexed Allocation – Mapping (Cont.)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632700" cy="11811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mtClean="0"/>
              <a:t>Mapping from logical to physical in a file of unbounded length (block size of 512 words)</a:t>
            </a:r>
          </a:p>
          <a:p>
            <a:pPr>
              <a:lnSpc>
                <a:spcPct val="90000"/>
              </a:lnSpc>
            </a:pPr>
            <a:endParaRPr lang="en-US" smtClean="0"/>
          </a:p>
          <a:p>
            <a:pPr>
              <a:lnSpc>
                <a:spcPct val="90000"/>
              </a:lnSpc>
            </a:pPr>
            <a:r>
              <a:rPr lang="en-US" smtClean="0"/>
              <a:t>Linked scheme – Link blocks of index table (no limit on size)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3230196" y="3018028"/>
            <a:ext cx="1619985" cy="3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>
                <a:latin typeface="Helvetica" charset="0"/>
              </a:rPr>
              <a:t>LA / (512 x 511)</a:t>
            </a:r>
          </a:p>
        </p:txBody>
      </p:sp>
      <p:sp>
        <p:nvSpPr>
          <p:cNvPr id="31749" name="Text Box 5"/>
          <p:cNvSpPr txBox="1">
            <a:spLocks noChangeArrowheads="1"/>
          </p:cNvSpPr>
          <p:nvPr/>
        </p:nvSpPr>
        <p:spPr bwMode="auto">
          <a:xfrm>
            <a:off x="5178885" y="2765616"/>
            <a:ext cx="420298" cy="3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>
                <a:latin typeface="Helvetica" charset="0"/>
              </a:rPr>
              <a:t>Q</a:t>
            </a:r>
            <a:r>
              <a:rPr lang="en-US" sz="1600" baseline="-25000">
                <a:latin typeface="Helvetica" charset="0"/>
              </a:rPr>
              <a:t>1</a:t>
            </a:r>
            <a:endParaRPr lang="en-US" sz="1600">
              <a:latin typeface="Helvetica" charset="0"/>
            </a:endParaRPr>
          </a:p>
        </p:txBody>
      </p:sp>
      <p:sp>
        <p:nvSpPr>
          <p:cNvPr id="31750" name="Text Box 6"/>
          <p:cNvSpPr txBox="1">
            <a:spLocks noChangeArrowheads="1"/>
          </p:cNvSpPr>
          <p:nvPr/>
        </p:nvSpPr>
        <p:spPr bwMode="auto">
          <a:xfrm>
            <a:off x="5178418" y="3278775"/>
            <a:ext cx="407474" cy="3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>
                <a:latin typeface="Helvetica" charset="0"/>
              </a:rPr>
              <a:t>R</a:t>
            </a:r>
            <a:r>
              <a:rPr lang="en-US" sz="1600" baseline="-25000">
                <a:latin typeface="Helvetica" charset="0"/>
              </a:rPr>
              <a:t>1</a:t>
            </a:r>
            <a:endParaRPr lang="en-US" sz="1600">
              <a:latin typeface="Helvetica" charset="0"/>
            </a:endParaRPr>
          </a:p>
        </p:txBody>
      </p:sp>
      <p:sp>
        <p:nvSpPr>
          <p:cNvPr id="31751" name="Line 7"/>
          <p:cNvSpPr>
            <a:spLocks noChangeShapeType="1"/>
          </p:cNvSpPr>
          <p:nvPr/>
        </p:nvSpPr>
        <p:spPr bwMode="auto">
          <a:xfrm flipV="1">
            <a:off x="4791075" y="2957513"/>
            <a:ext cx="419100" cy="2035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31752" name="Line 8"/>
          <p:cNvSpPr>
            <a:spLocks noChangeShapeType="1"/>
          </p:cNvSpPr>
          <p:nvPr/>
        </p:nvSpPr>
        <p:spPr bwMode="auto">
          <a:xfrm>
            <a:off x="4783667" y="3199210"/>
            <a:ext cx="419100" cy="20240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31753" name="Rectangle 9"/>
          <p:cNvSpPr>
            <a:spLocks noChangeArrowheads="1"/>
          </p:cNvSpPr>
          <p:nvPr/>
        </p:nvSpPr>
        <p:spPr bwMode="auto">
          <a:xfrm>
            <a:off x="992717" y="3581400"/>
            <a:ext cx="7029450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/>
          <a:lstStyle/>
          <a:p>
            <a:pPr marL="627857" lvl="1" indent="-285592">
              <a:buClr>
                <a:schemeClr val="accent2"/>
              </a:buClr>
            </a:pPr>
            <a:r>
              <a:rPr lang="en-US" i="1">
                <a:latin typeface="Helvetica" charset="0"/>
              </a:rPr>
              <a:t>Q</a:t>
            </a:r>
            <a:r>
              <a:rPr lang="en-US" i="1" baseline="-25000">
                <a:latin typeface="Helvetica" charset="0"/>
              </a:rPr>
              <a:t>1</a:t>
            </a:r>
            <a:r>
              <a:rPr lang="en-US" i="1">
                <a:latin typeface="Helvetica" charset="0"/>
              </a:rPr>
              <a:t> </a:t>
            </a:r>
            <a:r>
              <a:rPr lang="en-US">
                <a:latin typeface="Helvetica" charset="0"/>
              </a:rPr>
              <a:t>= block of index table</a:t>
            </a:r>
          </a:p>
          <a:p>
            <a:pPr marL="627857" lvl="1" indent="-285592">
              <a:buClr>
                <a:schemeClr val="accent2"/>
              </a:buClr>
            </a:pPr>
            <a:r>
              <a:rPr lang="en-US" i="1">
                <a:latin typeface="Helvetica" charset="0"/>
              </a:rPr>
              <a:t>R</a:t>
            </a:r>
            <a:r>
              <a:rPr lang="en-US" i="1" baseline="-25000">
                <a:latin typeface="Helvetica" charset="0"/>
              </a:rPr>
              <a:t>1</a:t>
            </a:r>
            <a:r>
              <a:rPr lang="en-US" i="1">
                <a:latin typeface="Helvetica" charset="0"/>
              </a:rPr>
              <a:t> </a:t>
            </a:r>
            <a:r>
              <a:rPr lang="en-US">
                <a:latin typeface="Helvetica" charset="0"/>
              </a:rPr>
              <a:t>is used as follows:</a:t>
            </a:r>
          </a:p>
        </p:txBody>
      </p:sp>
      <p:sp>
        <p:nvSpPr>
          <p:cNvPr id="31754" name="Text Box 10"/>
          <p:cNvSpPr txBox="1">
            <a:spLocks noChangeArrowheads="1"/>
          </p:cNvSpPr>
          <p:nvPr/>
        </p:nvSpPr>
        <p:spPr bwMode="auto">
          <a:xfrm>
            <a:off x="3661720" y="4383675"/>
            <a:ext cx="922038" cy="3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>
                <a:latin typeface="Helvetica" charset="0"/>
              </a:rPr>
              <a:t>R</a:t>
            </a:r>
            <a:r>
              <a:rPr lang="en-US" sz="1600" baseline="-25000">
                <a:latin typeface="Helvetica" charset="0"/>
              </a:rPr>
              <a:t>1</a:t>
            </a:r>
            <a:r>
              <a:rPr lang="en-US" sz="1600">
                <a:latin typeface="Helvetica" charset="0"/>
              </a:rPr>
              <a:t> / 512</a:t>
            </a:r>
          </a:p>
        </p:txBody>
      </p:sp>
      <p:sp>
        <p:nvSpPr>
          <p:cNvPr id="31755" name="Text Box 11"/>
          <p:cNvSpPr txBox="1">
            <a:spLocks noChangeArrowheads="1"/>
          </p:cNvSpPr>
          <p:nvPr/>
        </p:nvSpPr>
        <p:spPr bwMode="auto">
          <a:xfrm>
            <a:off x="4883610" y="4116975"/>
            <a:ext cx="420298" cy="3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>
                <a:latin typeface="Helvetica" charset="0"/>
              </a:rPr>
              <a:t>Q</a:t>
            </a:r>
            <a:r>
              <a:rPr lang="en-US" sz="1600" baseline="-25000">
                <a:latin typeface="Helvetica" charset="0"/>
              </a:rPr>
              <a:t>2</a:t>
            </a:r>
            <a:endParaRPr lang="en-US" sz="1600">
              <a:latin typeface="Helvetica" charset="0"/>
            </a:endParaRPr>
          </a:p>
        </p:txBody>
      </p:sp>
      <p:sp>
        <p:nvSpPr>
          <p:cNvPr id="31756" name="Text Box 12"/>
          <p:cNvSpPr txBox="1">
            <a:spLocks noChangeArrowheads="1"/>
          </p:cNvSpPr>
          <p:nvPr/>
        </p:nvSpPr>
        <p:spPr bwMode="auto">
          <a:xfrm>
            <a:off x="4883143" y="4630134"/>
            <a:ext cx="407474" cy="3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>
                <a:latin typeface="Helvetica" charset="0"/>
              </a:rPr>
              <a:t>R</a:t>
            </a:r>
            <a:r>
              <a:rPr lang="en-US" sz="1600" baseline="-25000">
                <a:latin typeface="Helvetica" charset="0"/>
              </a:rPr>
              <a:t>2</a:t>
            </a:r>
            <a:endParaRPr lang="en-US" sz="1600">
              <a:latin typeface="Helvetica" charset="0"/>
            </a:endParaRPr>
          </a:p>
        </p:txBody>
      </p:sp>
      <p:sp>
        <p:nvSpPr>
          <p:cNvPr id="31757" name="Line 13"/>
          <p:cNvSpPr>
            <a:spLocks noChangeShapeType="1"/>
          </p:cNvSpPr>
          <p:nvPr/>
        </p:nvSpPr>
        <p:spPr bwMode="auto">
          <a:xfrm flipV="1">
            <a:off x="4495800" y="4308873"/>
            <a:ext cx="419100" cy="20240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31758" name="Line 14"/>
          <p:cNvSpPr>
            <a:spLocks noChangeShapeType="1"/>
          </p:cNvSpPr>
          <p:nvPr/>
        </p:nvSpPr>
        <p:spPr bwMode="auto">
          <a:xfrm>
            <a:off x="4488392" y="4549378"/>
            <a:ext cx="419100" cy="2035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31759" name="Rectangle 15"/>
          <p:cNvSpPr>
            <a:spLocks noChangeArrowheads="1"/>
          </p:cNvSpPr>
          <p:nvPr/>
        </p:nvSpPr>
        <p:spPr bwMode="auto">
          <a:xfrm>
            <a:off x="992717" y="5075635"/>
            <a:ext cx="7029450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/>
          <a:lstStyle/>
          <a:p>
            <a:pPr marL="627857" lvl="1" indent="-285592">
              <a:buClr>
                <a:schemeClr val="accent2"/>
              </a:buClr>
            </a:pPr>
            <a:r>
              <a:rPr lang="en-US" i="1">
                <a:latin typeface="Helvetica" charset="0"/>
              </a:rPr>
              <a:t>Q</a:t>
            </a:r>
            <a:r>
              <a:rPr lang="en-US" baseline="-25000">
                <a:latin typeface="Helvetica" charset="0"/>
              </a:rPr>
              <a:t>2</a:t>
            </a:r>
            <a:r>
              <a:rPr lang="en-US">
                <a:latin typeface="Helvetica" charset="0"/>
              </a:rPr>
              <a:t> = displacement into block of index table</a:t>
            </a:r>
          </a:p>
          <a:p>
            <a:pPr marL="627857" lvl="1" indent="-285592">
              <a:buClr>
                <a:schemeClr val="accent2"/>
              </a:buClr>
            </a:pPr>
            <a:r>
              <a:rPr lang="en-US" i="1">
                <a:latin typeface="Helvetica" charset="0"/>
              </a:rPr>
              <a:t>R</a:t>
            </a:r>
            <a:r>
              <a:rPr lang="en-US" baseline="-25000">
                <a:latin typeface="Helvetica" charset="0"/>
              </a:rPr>
              <a:t>2</a:t>
            </a:r>
            <a:r>
              <a:rPr lang="en-US">
                <a:latin typeface="Helvetica" charset="0"/>
              </a:rPr>
              <a:t> displacement into block of file: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Objectives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7"/>
            <a:ext cx="7723717" cy="4530329"/>
          </a:xfrm>
        </p:spPr>
        <p:txBody>
          <a:bodyPr/>
          <a:lstStyle/>
          <a:p>
            <a:r>
              <a:rPr lang="en-US" smtClean="0"/>
              <a:t>To describe the details of implementing local file systems and directory structures</a:t>
            </a:r>
          </a:p>
          <a:p>
            <a:endParaRPr lang="en-US" smtClean="0"/>
          </a:p>
          <a:p>
            <a:r>
              <a:rPr lang="en-US" smtClean="0"/>
              <a:t>To describe the implementation of remote file systems</a:t>
            </a:r>
          </a:p>
          <a:p>
            <a:endParaRPr lang="en-US" smtClean="0"/>
          </a:p>
          <a:p>
            <a:r>
              <a:rPr lang="en-US" smtClean="0"/>
              <a:t>To discuss block allocation and free-block algorithms and trade-offs</a:t>
            </a:r>
          </a:p>
          <a:p>
            <a:endParaRPr lang="en-US" smtClean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954617" y="277416"/>
            <a:ext cx="7732183" cy="576263"/>
          </a:xfrm>
        </p:spPr>
        <p:txBody>
          <a:bodyPr/>
          <a:lstStyle/>
          <a:p>
            <a:pPr eaLnBrk="1" hangingPunct="1"/>
            <a:r>
              <a:rPr lang="en-US" smtClean="0"/>
              <a:t>Indexed Allocation – Mapping (Cont.)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8229600" cy="575072"/>
          </a:xfrm>
        </p:spPr>
        <p:txBody>
          <a:bodyPr/>
          <a:lstStyle/>
          <a:p>
            <a:r>
              <a:rPr lang="en-US" smtClean="0"/>
              <a:t>Two-level index (4K blocks could store 1,024 four-byte pointers in outer index -&gt; 1,048,567 data blocks and file size of up to 4GB)</a:t>
            </a:r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3294003" y="2354850"/>
            <a:ext cx="1635246" cy="3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>
                <a:latin typeface="Helvetica" charset="0"/>
              </a:rPr>
              <a:t>LA / (512 x 512)</a:t>
            </a:r>
          </a:p>
        </p:txBody>
      </p:sp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5249793" y="2102438"/>
            <a:ext cx="420298" cy="3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>
                <a:latin typeface="Helvetica" charset="0"/>
              </a:rPr>
              <a:t>Q</a:t>
            </a:r>
            <a:r>
              <a:rPr lang="en-US" sz="1600" baseline="-25000">
                <a:latin typeface="Helvetica" charset="0"/>
              </a:rPr>
              <a:t>1</a:t>
            </a:r>
            <a:endParaRPr lang="en-US" sz="1600">
              <a:latin typeface="Helvetica" charset="0"/>
            </a:endParaRPr>
          </a:p>
        </p:txBody>
      </p:sp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5250385" y="2615597"/>
            <a:ext cx="407474" cy="3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>
                <a:latin typeface="Helvetica" charset="0"/>
              </a:rPr>
              <a:t>R</a:t>
            </a:r>
            <a:r>
              <a:rPr lang="en-US" sz="1600" baseline="-25000">
                <a:latin typeface="Helvetica" charset="0"/>
              </a:rPr>
              <a:t>1</a:t>
            </a:r>
            <a:endParaRPr lang="en-US" sz="1600">
              <a:latin typeface="Helvetica" charset="0"/>
            </a:endParaRPr>
          </a:p>
        </p:txBody>
      </p:sp>
      <p:sp>
        <p:nvSpPr>
          <p:cNvPr id="32775" name="Line 7"/>
          <p:cNvSpPr>
            <a:spLocks noChangeShapeType="1"/>
          </p:cNvSpPr>
          <p:nvPr/>
        </p:nvSpPr>
        <p:spPr bwMode="auto">
          <a:xfrm flipV="1">
            <a:off x="4863042" y="2294335"/>
            <a:ext cx="419100" cy="20240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32776" name="Line 8"/>
          <p:cNvSpPr>
            <a:spLocks noChangeShapeType="1"/>
          </p:cNvSpPr>
          <p:nvPr/>
        </p:nvSpPr>
        <p:spPr bwMode="auto">
          <a:xfrm>
            <a:off x="4854575" y="2534841"/>
            <a:ext cx="419100" cy="2035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32777" name="Rectangle 9"/>
          <p:cNvSpPr>
            <a:spLocks noChangeArrowheads="1"/>
          </p:cNvSpPr>
          <p:nvPr/>
        </p:nvSpPr>
        <p:spPr bwMode="auto">
          <a:xfrm>
            <a:off x="841376" y="3419475"/>
            <a:ext cx="7029450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/>
          <a:lstStyle/>
          <a:p>
            <a:pPr marL="627857" lvl="1" indent="-285592">
              <a:buClr>
                <a:schemeClr val="accent2"/>
              </a:buClr>
            </a:pPr>
            <a:r>
              <a:rPr lang="en-US" i="1">
                <a:latin typeface="Helvetica" charset="0"/>
              </a:rPr>
              <a:t>Q</a:t>
            </a:r>
            <a:r>
              <a:rPr lang="en-US" baseline="-25000">
                <a:latin typeface="Helvetica" charset="0"/>
              </a:rPr>
              <a:t>1</a:t>
            </a:r>
            <a:r>
              <a:rPr lang="en-US">
                <a:latin typeface="Helvetica" charset="0"/>
              </a:rPr>
              <a:t> = displacement into outer-index</a:t>
            </a:r>
          </a:p>
          <a:p>
            <a:pPr marL="627857" lvl="1" indent="-285592">
              <a:buClr>
                <a:schemeClr val="accent2"/>
              </a:buClr>
            </a:pPr>
            <a:r>
              <a:rPr lang="en-US" i="1">
                <a:latin typeface="Helvetica" charset="0"/>
              </a:rPr>
              <a:t>R</a:t>
            </a:r>
            <a:r>
              <a:rPr lang="en-US" baseline="-25000">
                <a:latin typeface="Helvetica" charset="0"/>
              </a:rPr>
              <a:t>1</a:t>
            </a:r>
            <a:r>
              <a:rPr lang="en-US">
                <a:latin typeface="Helvetica" charset="0"/>
              </a:rPr>
              <a:t> is used as follows:</a:t>
            </a:r>
          </a:p>
        </p:txBody>
      </p:sp>
      <p:sp>
        <p:nvSpPr>
          <p:cNvPr id="32778" name="Text Box 10"/>
          <p:cNvSpPr txBox="1">
            <a:spLocks noChangeArrowheads="1"/>
          </p:cNvSpPr>
          <p:nvPr/>
        </p:nvSpPr>
        <p:spPr bwMode="auto">
          <a:xfrm>
            <a:off x="3661720" y="4383675"/>
            <a:ext cx="922038" cy="3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>
                <a:latin typeface="Helvetica" charset="0"/>
              </a:rPr>
              <a:t>R</a:t>
            </a:r>
            <a:r>
              <a:rPr lang="en-US" sz="1600" baseline="-25000">
                <a:latin typeface="Helvetica" charset="0"/>
              </a:rPr>
              <a:t>1</a:t>
            </a:r>
            <a:r>
              <a:rPr lang="en-US" sz="1600">
                <a:latin typeface="Helvetica" charset="0"/>
              </a:rPr>
              <a:t> / 512</a:t>
            </a:r>
          </a:p>
        </p:txBody>
      </p:sp>
      <p:sp>
        <p:nvSpPr>
          <p:cNvPr id="32779" name="Text Box 11"/>
          <p:cNvSpPr txBox="1">
            <a:spLocks noChangeArrowheads="1"/>
          </p:cNvSpPr>
          <p:nvPr/>
        </p:nvSpPr>
        <p:spPr bwMode="auto">
          <a:xfrm>
            <a:off x="4883610" y="4116975"/>
            <a:ext cx="420298" cy="3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>
                <a:latin typeface="Helvetica" charset="0"/>
              </a:rPr>
              <a:t>Q</a:t>
            </a:r>
            <a:r>
              <a:rPr lang="en-US" sz="1600" baseline="-25000">
                <a:latin typeface="Helvetica" charset="0"/>
              </a:rPr>
              <a:t>2</a:t>
            </a:r>
            <a:endParaRPr lang="en-US" sz="1600">
              <a:latin typeface="Helvetica" charset="0"/>
            </a:endParaRPr>
          </a:p>
        </p:txBody>
      </p:sp>
      <p:sp>
        <p:nvSpPr>
          <p:cNvPr id="32780" name="Text Box 12"/>
          <p:cNvSpPr txBox="1">
            <a:spLocks noChangeArrowheads="1"/>
          </p:cNvSpPr>
          <p:nvPr/>
        </p:nvSpPr>
        <p:spPr bwMode="auto">
          <a:xfrm>
            <a:off x="4883143" y="4630134"/>
            <a:ext cx="407474" cy="3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>
                <a:latin typeface="Helvetica" charset="0"/>
              </a:rPr>
              <a:t>R</a:t>
            </a:r>
            <a:r>
              <a:rPr lang="en-US" sz="1600" baseline="-25000">
                <a:latin typeface="Helvetica" charset="0"/>
              </a:rPr>
              <a:t>2</a:t>
            </a:r>
            <a:endParaRPr lang="en-US" sz="1600">
              <a:latin typeface="Helvetica" charset="0"/>
            </a:endParaRPr>
          </a:p>
        </p:txBody>
      </p:sp>
      <p:sp>
        <p:nvSpPr>
          <p:cNvPr id="32781" name="Line 13"/>
          <p:cNvSpPr>
            <a:spLocks noChangeShapeType="1"/>
          </p:cNvSpPr>
          <p:nvPr/>
        </p:nvSpPr>
        <p:spPr bwMode="auto">
          <a:xfrm flipV="1">
            <a:off x="4495800" y="4308873"/>
            <a:ext cx="419100" cy="20240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32782" name="Line 14"/>
          <p:cNvSpPr>
            <a:spLocks noChangeShapeType="1"/>
          </p:cNvSpPr>
          <p:nvPr/>
        </p:nvSpPr>
        <p:spPr bwMode="auto">
          <a:xfrm>
            <a:off x="4488392" y="4549378"/>
            <a:ext cx="419100" cy="2035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32783" name="Rectangle 15"/>
          <p:cNvSpPr>
            <a:spLocks noChangeArrowheads="1"/>
          </p:cNvSpPr>
          <p:nvPr/>
        </p:nvSpPr>
        <p:spPr bwMode="auto">
          <a:xfrm>
            <a:off x="841376" y="5075635"/>
            <a:ext cx="7029450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/>
          <a:lstStyle/>
          <a:p>
            <a:pPr marL="627857" lvl="1" indent="-285592">
              <a:buClr>
                <a:schemeClr val="accent2"/>
              </a:buClr>
            </a:pPr>
            <a:r>
              <a:rPr lang="en-US" i="1">
                <a:latin typeface="Helvetica" charset="0"/>
              </a:rPr>
              <a:t>Q</a:t>
            </a:r>
            <a:r>
              <a:rPr lang="en-US" baseline="-25000">
                <a:latin typeface="Helvetica" charset="0"/>
              </a:rPr>
              <a:t>2</a:t>
            </a:r>
            <a:r>
              <a:rPr lang="en-US">
                <a:latin typeface="Helvetica" charset="0"/>
              </a:rPr>
              <a:t> = displacement into block of index table</a:t>
            </a:r>
          </a:p>
          <a:p>
            <a:pPr marL="627857" lvl="1" indent="-285592">
              <a:buClr>
                <a:schemeClr val="accent2"/>
              </a:buClr>
            </a:pPr>
            <a:r>
              <a:rPr lang="en-US" i="1">
                <a:latin typeface="Helvetica" charset="0"/>
              </a:rPr>
              <a:t>R</a:t>
            </a:r>
            <a:r>
              <a:rPr lang="en-US" baseline="-25000">
                <a:latin typeface="Helvetica" charset="0"/>
              </a:rPr>
              <a:t>2</a:t>
            </a:r>
            <a:r>
              <a:rPr lang="en-US">
                <a:latin typeface="Helvetica" charset="0"/>
              </a:rPr>
              <a:t> displacement into block of file: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895350" y="277416"/>
            <a:ext cx="7791450" cy="576263"/>
          </a:xfrm>
        </p:spPr>
        <p:txBody>
          <a:bodyPr/>
          <a:lstStyle/>
          <a:p>
            <a:pPr eaLnBrk="1" hangingPunct="1"/>
            <a:r>
              <a:rPr lang="en-US" smtClean="0"/>
              <a:t>Indexed Allocation – Mapping (Cont.)</a:t>
            </a: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4358217" y="1400175"/>
            <a:ext cx="1674283" cy="38242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4647142" y="1703785"/>
            <a:ext cx="1096433" cy="27384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4648200" y="1981200"/>
            <a:ext cx="1097492" cy="27503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33798" name="Rectangle 6"/>
          <p:cNvSpPr>
            <a:spLocks noChangeArrowheads="1"/>
          </p:cNvSpPr>
          <p:nvPr/>
        </p:nvSpPr>
        <p:spPr bwMode="auto">
          <a:xfrm>
            <a:off x="4650317" y="2209800"/>
            <a:ext cx="1096433" cy="27503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33799" name="Rectangle 7"/>
          <p:cNvSpPr>
            <a:spLocks noChangeArrowheads="1"/>
          </p:cNvSpPr>
          <p:nvPr/>
        </p:nvSpPr>
        <p:spPr bwMode="auto">
          <a:xfrm>
            <a:off x="4647142" y="2846785"/>
            <a:ext cx="1096433" cy="27384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33800" name="Rectangle 8"/>
          <p:cNvSpPr>
            <a:spLocks noChangeArrowheads="1"/>
          </p:cNvSpPr>
          <p:nvPr/>
        </p:nvSpPr>
        <p:spPr bwMode="auto">
          <a:xfrm>
            <a:off x="4648200" y="3124200"/>
            <a:ext cx="1097492" cy="27503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33801" name="Rectangle 9"/>
          <p:cNvSpPr>
            <a:spLocks noChangeArrowheads="1"/>
          </p:cNvSpPr>
          <p:nvPr/>
        </p:nvSpPr>
        <p:spPr bwMode="auto">
          <a:xfrm>
            <a:off x="4648200" y="4038600"/>
            <a:ext cx="1066800" cy="838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33802" name="Rectangle 10"/>
          <p:cNvSpPr>
            <a:spLocks noChangeArrowheads="1"/>
          </p:cNvSpPr>
          <p:nvPr/>
        </p:nvSpPr>
        <p:spPr bwMode="auto">
          <a:xfrm>
            <a:off x="6858000" y="1219200"/>
            <a:ext cx="1066800" cy="403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33803" name="Rectangle 11"/>
          <p:cNvSpPr>
            <a:spLocks noChangeArrowheads="1"/>
          </p:cNvSpPr>
          <p:nvPr/>
        </p:nvSpPr>
        <p:spPr bwMode="auto">
          <a:xfrm>
            <a:off x="7038976" y="1447800"/>
            <a:ext cx="733425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33804" name="Rectangle 12"/>
          <p:cNvSpPr>
            <a:spLocks noChangeArrowheads="1"/>
          </p:cNvSpPr>
          <p:nvPr/>
        </p:nvSpPr>
        <p:spPr bwMode="auto">
          <a:xfrm>
            <a:off x="7038976" y="2362200"/>
            <a:ext cx="733425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33805" name="Rectangle 13"/>
          <p:cNvSpPr>
            <a:spLocks noChangeArrowheads="1"/>
          </p:cNvSpPr>
          <p:nvPr/>
        </p:nvSpPr>
        <p:spPr bwMode="auto">
          <a:xfrm>
            <a:off x="7038976" y="3276600"/>
            <a:ext cx="733425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33806" name="Rectangle 14"/>
          <p:cNvSpPr>
            <a:spLocks noChangeArrowheads="1"/>
          </p:cNvSpPr>
          <p:nvPr/>
        </p:nvSpPr>
        <p:spPr bwMode="auto">
          <a:xfrm>
            <a:off x="2665942" y="1932385"/>
            <a:ext cx="1096433" cy="27384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33807" name="Rectangle 15"/>
          <p:cNvSpPr>
            <a:spLocks noChangeArrowheads="1"/>
          </p:cNvSpPr>
          <p:nvPr/>
        </p:nvSpPr>
        <p:spPr bwMode="auto">
          <a:xfrm>
            <a:off x="2667000" y="2162175"/>
            <a:ext cx="1097492" cy="27503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33808" name="Rectangle 16"/>
          <p:cNvSpPr>
            <a:spLocks noChangeArrowheads="1"/>
          </p:cNvSpPr>
          <p:nvPr/>
        </p:nvSpPr>
        <p:spPr bwMode="auto">
          <a:xfrm>
            <a:off x="2667000" y="2438400"/>
            <a:ext cx="1097492" cy="1752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33809" name="Rectangle 17"/>
          <p:cNvSpPr>
            <a:spLocks noChangeArrowheads="1"/>
          </p:cNvSpPr>
          <p:nvPr/>
        </p:nvSpPr>
        <p:spPr bwMode="auto">
          <a:xfrm>
            <a:off x="2667000" y="4191000"/>
            <a:ext cx="1097492" cy="27503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33810" name="Rectangle 18"/>
          <p:cNvSpPr>
            <a:spLocks noChangeArrowheads="1"/>
          </p:cNvSpPr>
          <p:nvPr/>
        </p:nvSpPr>
        <p:spPr bwMode="auto">
          <a:xfrm>
            <a:off x="1028700" y="1905000"/>
            <a:ext cx="1097492" cy="27503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33811" name="Line 19"/>
          <p:cNvSpPr>
            <a:spLocks noChangeShapeType="1"/>
          </p:cNvSpPr>
          <p:nvPr/>
        </p:nvSpPr>
        <p:spPr bwMode="auto">
          <a:xfrm>
            <a:off x="2133600" y="2028825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33812" name="Line 20"/>
          <p:cNvSpPr>
            <a:spLocks noChangeShapeType="1"/>
          </p:cNvSpPr>
          <p:nvPr/>
        </p:nvSpPr>
        <p:spPr bwMode="auto">
          <a:xfrm flipV="1">
            <a:off x="3758142" y="1828800"/>
            <a:ext cx="890058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33813" name="Line 21"/>
          <p:cNvSpPr>
            <a:spLocks noChangeShapeType="1"/>
          </p:cNvSpPr>
          <p:nvPr/>
        </p:nvSpPr>
        <p:spPr bwMode="auto">
          <a:xfrm>
            <a:off x="3758142" y="2281238"/>
            <a:ext cx="885825" cy="704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33814" name="Line 22"/>
          <p:cNvSpPr>
            <a:spLocks noChangeShapeType="1"/>
          </p:cNvSpPr>
          <p:nvPr/>
        </p:nvSpPr>
        <p:spPr bwMode="auto">
          <a:xfrm>
            <a:off x="3767667" y="4300538"/>
            <a:ext cx="885825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33815" name="Text Box 23"/>
          <p:cNvSpPr txBox="1">
            <a:spLocks noChangeArrowheads="1"/>
          </p:cNvSpPr>
          <p:nvPr/>
        </p:nvSpPr>
        <p:spPr bwMode="auto">
          <a:xfrm>
            <a:off x="3093413" y="3008594"/>
            <a:ext cx="261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charset="0"/>
                <a:sym typeface="MT Extra" charset="0"/>
              </a:rPr>
              <a:t></a:t>
            </a:r>
            <a:endParaRPr lang="en-US">
              <a:latin typeface="Helvetica" charset="0"/>
            </a:endParaRPr>
          </a:p>
        </p:txBody>
      </p:sp>
      <p:sp>
        <p:nvSpPr>
          <p:cNvPr id="33816" name="Line 24"/>
          <p:cNvSpPr>
            <a:spLocks noChangeShapeType="1"/>
          </p:cNvSpPr>
          <p:nvPr/>
        </p:nvSpPr>
        <p:spPr bwMode="auto">
          <a:xfrm flipH="1" flipV="1">
            <a:off x="5734050" y="2986088"/>
            <a:ext cx="1310217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33817" name="Line 25"/>
          <p:cNvSpPr>
            <a:spLocks noChangeShapeType="1"/>
          </p:cNvSpPr>
          <p:nvPr/>
        </p:nvSpPr>
        <p:spPr bwMode="auto">
          <a:xfrm flipH="1" flipV="1">
            <a:off x="5739342" y="2057400"/>
            <a:ext cx="1295400" cy="623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33818" name="Line 26"/>
          <p:cNvSpPr>
            <a:spLocks noChangeShapeType="1"/>
          </p:cNvSpPr>
          <p:nvPr/>
        </p:nvSpPr>
        <p:spPr bwMode="auto">
          <a:xfrm flipH="1">
            <a:off x="5729817" y="1685925"/>
            <a:ext cx="1309159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33819" name="Text Box 27"/>
          <p:cNvSpPr txBox="1">
            <a:spLocks noChangeArrowheads="1"/>
          </p:cNvSpPr>
          <p:nvPr/>
        </p:nvSpPr>
        <p:spPr bwMode="auto">
          <a:xfrm>
            <a:off x="2577030" y="4527831"/>
            <a:ext cx="133881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charset="0"/>
              </a:rPr>
              <a:t>outer-index</a:t>
            </a:r>
          </a:p>
        </p:txBody>
      </p:sp>
      <p:sp>
        <p:nvSpPr>
          <p:cNvPr id="33820" name="Text Box 28"/>
          <p:cNvSpPr txBox="1">
            <a:spLocks noChangeArrowheads="1"/>
          </p:cNvSpPr>
          <p:nvPr/>
        </p:nvSpPr>
        <p:spPr bwMode="auto">
          <a:xfrm>
            <a:off x="4523490" y="5344004"/>
            <a:ext cx="130034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charset="0"/>
              </a:rPr>
              <a:t>index table</a:t>
            </a:r>
          </a:p>
        </p:txBody>
      </p:sp>
      <p:sp>
        <p:nvSpPr>
          <p:cNvPr id="33821" name="Text Box 29"/>
          <p:cNvSpPr txBox="1">
            <a:spLocks noChangeArrowheads="1"/>
          </p:cNvSpPr>
          <p:nvPr/>
        </p:nvSpPr>
        <p:spPr bwMode="auto">
          <a:xfrm>
            <a:off x="7237322" y="5323169"/>
            <a:ext cx="47960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charset="0"/>
              </a:rPr>
              <a:t>file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828675" y="413147"/>
            <a:ext cx="8229600" cy="457200"/>
          </a:xfrm>
        </p:spPr>
        <p:txBody>
          <a:bodyPr/>
          <a:lstStyle/>
          <a:p>
            <a:pPr eaLnBrk="1" hangingPunct="1"/>
            <a:r>
              <a:rPr lang="en-US" sz="2800"/>
              <a:t>Combined Scheme:  UNIX UFS </a:t>
            </a:r>
            <a:br>
              <a:rPr lang="en-US" sz="2800"/>
            </a:br>
            <a:r>
              <a:rPr lang="en-US" sz="2800"/>
              <a:t>(4K bytes per block, 32-bit addresses)</a:t>
            </a:r>
          </a:p>
        </p:txBody>
      </p:sp>
      <p:pic>
        <p:nvPicPr>
          <p:cNvPr id="3481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47776" y="1101329"/>
            <a:ext cx="6580717" cy="4942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0" name="TextBox 3"/>
          <p:cNvSpPr txBox="1">
            <a:spLocks noChangeArrowheads="1"/>
          </p:cNvSpPr>
          <p:nvPr/>
        </p:nvSpPr>
        <p:spPr bwMode="auto">
          <a:xfrm>
            <a:off x="6577542" y="1243012"/>
            <a:ext cx="1515533" cy="2031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>
            <a:spAutoFit/>
          </a:bodyPr>
          <a:lstStyle/>
          <a:p>
            <a:r>
              <a:rPr lang="en-US"/>
              <a:t>Note: More index blocks than can be addressed with 32-bit file pointer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Performance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Best method depends on file access type</a:t>
            </a:r>
          </a:p>
          <a:p>
            <a:pPr lvl="1"/>
            <a:r>
              <a:rPr lang="en-US" smtClean="0"/>
              <a:t>Contiguous great for sequential and random</a:t>
            </a:r>
          </a:p>
          <a:p>
            <a:r>
              <a:rPr lang="en-US" smtClean="0"/>
              <a:t>Linked good for sequential, not random</a:t>
            </a:r>
          </a:p>
          <a:p>
            <a:r>
              <a:rPr lang="en-US" smtClean="0"/>
              <a:t>Declare access type at creation -&gt; select either contiguous or linked</a:t>
            </a:r>
          </a:p>
          <a:p>
            <a:r>
              <a:rPr lang="en-US" smtClean="0"/>
              <a:t>Indexed more complex</a:t>
            </a:r>
          </a:p>
          <a:p>
            <a:pPr lvl="1"/>
            <a:r>
              <a:rPr lang="en-US" smtClean="0"/>
              <a:t>Single block access could require 2 index block reads then data block read</a:t>
            </a:r>
          </a:p>
          <a:p>
            <a:pPr lvl="1"/>
            <a:r>
              <a:rPr lang="en-US" smtClean="0"/>
              <a:t>Clustering can help improve throughput, reduce CPU overhead</a:t>
            </a:r>
          </a:p>
          <a:p>
            <a:pPr lvl="1"/>
            <a:endParaRPr lang="en-US" smtClean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Performance (Cont.)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Adding instructions to the execution path to save one disk I/O is reasonable</a:t>
            </a:r>
          </a:p>
          <a:p>
            <a:pPr lvl="1"/>
            <a:r>
              <a:rPr lang="en-US" smtClean="0"/>
              <a:t>Intel Core i7 Extreme Edition 990x (2011) at 3.46Ghz = 159,000 MIPS</a:t>
            </a:r>
          </a:p>
          <a:p>
            <a:pPr lvl="2"/>
            <a:r>
              <a:rPr lang="en-US" smtClean="0"/>
              <a:t>http://en.wikipedia.org/wiki/Instructions_per_second</a:t>
            </a:r>
          </a:p>
          <a:p>
            <a:pPr lvl="1"/>
            <a:r>
              <a:rPr lang="en-US" smtClean="0"/>
              <a:t>Typical disk drive at 250 I/Os per second</a:t>
            </a:r>
          </a:p>
          <a:p>
            <a:pPr lvl="2"/>
            <a:r>
              <a:rPr lang="en-US" smtClean="0"/>
              <a:t>159,000 MIPS / 250 = 630 million instructions during one disk I/O </a:t>
            </a:r>
          </a:p>
          <a:p>
            <a:pPr lvl="1"/>
            <a:r>
              <a:rPr lang="en-US" smtClean="0"/>
              <a:t>Fast SSD drives provide 60,000 IOPS</a:t>
            </a:r>
          </a:p>
          <a:p>
            <a:pPr lvl="2"/>
            <a:r>
              <a:rPr lang="en-US" smtClean="0"/>
              <a:t>159,000 MIPS / 60,000 = 2.65 millions instructions during one disk I/O</a:t>
            </a:r>
          </a:p>
          <a:p>
            <a:pPr lvl="1"/>
            <a:endParaRPr lang="en-US" smtClean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1158876" y="277416"/>
            <a:ext cx="7527925" cy="576263"/>
          </a:xfrm>
        </p:spPr>
        <p:txBody>
          <a:bodyPr/>
          <a:lstStyle/>
          <a:p>
            <a:pPr eaLnBrk="1" hangingPunct="1"/>
            <a:r>
              <a:rPr lang="en-US" smtClean="0"/>
              <a:t>Free-Space Management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9150" y="1239441"/>
            <a:ext cx="8204200" cy="502444"/>
          </a:xfrm>
        </p:spPr>
        <p:txBody>
          <a:bodyPr/>
          <a:lstStyle/>
          <a:p>
            <a:r>
              <a:rPr lang="en-US" smtClean="0"/>
              <a:t>File system maintains </a:t>
            </a:r>
            <a:r>
              <a:rPr lang="en-US" b="1" smtClean="0">
                <a:solidFill>
                  <a:srgbClr val="3366FF"/>
                </a:solidFill>
              </a:rPr>
              <a:t>free-space list </a:t>
            </a:r>
            <a:r>
              <a:rPr lang="en-US" smtClean="0"/>
              <a:t>to track available blocks/clusters</a:t>
            </a:r>
          </a:p>
          <a:p>
            <a:pPr lvl="1"/>
            <a:r>
              <a:rPr lang="en-US" smtClean="0"/>
              <a:t>(Using term “block” for simplicity)</a:t>
            </a:r>
          </a:p>
          <a:p>
            <a:r>
              <a:rPr lang="en-US" b="1" smtClean="0">
                <a:solidFill>
                  <a:srgbClr val="3366FF"/>
                </a:solidFill>
              </a:rPr>
              <a:t>Bit vector </a:t>
            </a:r>
            <a:r>
              <a:rPr lang="en-US" smtClean="0"/>
              <a:t>or </a:t>
            </a:r>
            <a:r>
              <a:rPr lang="en-US" b="1" smtClean="0">
                <a:solidFill>
                  <a:srgbClr val="3366FF"/>
                </a:solidFill>
              </a:rPr>
              <a:t>bit map </a:t>
            </a:r>
            <a:r>
              <a:rPr lang="en-US" smtClean="0"/>
              <a:t> (</a:t>
            </a:r>
            <a:r>
              <a:rPr lang="en-US" i="1" smtClean="0"/>
              <a:t>n</a:t>
            </a:r>
            <a:r>
              <a:rPr lang="en-US" smtClean="0"/>
              <a:t> blocks)</a:t>
            </a:r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3017309" y="2626519"/>
            <a:ext cx="360891" cy="3619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3346450" y="2626519"/>
            <a:ext cx="359833" cy="3619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37894" name="Rectangle 6"/>
          <p:cNvSpPr>
            <a:spLocks noChangeArrowheads="1"/>
          </p:cNvSpPr>
          <p:nvPr/>
        </p:nvSpPr>
        <p:spPr bwMode="auto">
          <a:xfrm>
            <a:off x="3674533" y="2626519"/>
            <a:ext cx="360892" cy="3619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4003676" y="2626519"/>
            <a:ext cx="359833" cy="3619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37896" name="Rectangle 8"/>
          <p:cNvSpPr>
            <a:spLocks noChangeArrowheads="1"/>
          </p:cNvSpPr>
          <p:nvPr/>
        </p:nvSpPr>
        <p:spPr bwMode="auto">
          <a:xfrm>
            <a:off x="4331759" y="2626519"/>
            <a:ext cx="360891" cy="3619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37897" name="Rectangle 9"/>
          <p:cNvSpPr>
            <a:spLocks noChangeArrowheads="1"/>
          </p:cNvSpPr>
          <p:nvPr/>
        </p:nvSpPr>
        <p:spPr bwMode="auto">
          <a:xfrm>
            <a:off x="4660900" y="2626519"/>
            <a:ext cx="359833" cy="3619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37898" name="Rectangle 10"/>
          <p:cNvSpPr>
            <a:spLocks noChangeArrowheads="1"/>
          </p:cNvSpPr>
          <p:nvPr/>
        </p:nvSpPr>
        <p:spPr bwMode="auto">
          <a:xfrm>
            <a:off x="5022850" y="2626519"/>
            <a:ext cx="1219200" cy="3619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pPr algn="ctr"/>
            <a:r>
              <a:rPr lang="en-US" sz="2000">
                <a:latin typeface="Helvetica" charset="0"/>
              </a:rPr>
              <a:t>…</a:t>
            </a:r>
            <a:endParaRPr lang="en-US">
              <a:latin typeface="Helvetica" charset="0"/>
            </a:endParaRPr>
          </a:p>
        </p:txBody>
      </p:sp>
      <p:sp>
        <p:nvSpPr>
          <p:cNvPr id="37899" name="Rectangle 11"/>
          <p:cNvSpPr>
            <a:spLocks noChangeArrowheads="1"/>
          </p:cNvSpPr>
          <p:nvPr/>
        </p:nvSpPr>
        <p:spPr bwMode="auto">
          <a:xfrm>
            <a:off x="6242050" y="2626519"/>
            <a:ext cx="359833" cy="3619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37900" name="Text Box 12"/>
          <p:cNvSpPr txBox="1">
            <a:spLocks noChangeArrowheads="1"/>
          </p:cNvSpPr>
          <p:nvPr/>
        </p:nvSpPr>
        <p:spPr bwMode="auto">
          <a:xfrm>
            <a:off x="3040248" y="2215637"/>
            <a:ext cx="31289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charset="0"/>
              </a:rPr>
              <a:t>0</a:t>
            </a:r>
          </a:p>
        </p:txBody>
      </p:sp>
      <p:sp>
        <p:nvSpPr>
          <p:cNvPr id="37901" name="Text Box 13"/>
          <p:cNvSpPr txBox="1">
            <a:spLocks noChangeArrowheads="1"/>
          </p:cNvSpPr>
          <p:nvPr/>
        </p:nvSpPr>
        <p:spPr bwMode="auto">
          <a:xfrm>
            <a:off x="3345048" y="2215637"/>
            <a:ext cx="31289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charset="0"/>
              </a:rPr>
              <a:t>1</a:t>
            </a:r>
          </a:p>
        </p:txBody>
      </p:sp>
      <p:sp>
        <p:nvSpPr>
          <p:cNvPr id="37902" name="Text Box 14"/>
          <p:cNvSpPr txBox="1">
            <a:spLocks noChangeArrowheads="1"/>
          </p:cNvSpPr>
          <p:nvPr/>
        </p:nvSpPr>
        <p:spPr bwMode="auto">
          <a:xfrm>
            <a:off x="3802248" y="2215637"/>
            <a:ext cx="31289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charset="0"/>
              </a:rPr>
              <a:t>2</a:t>
            </a:r>
          </a:p>
        </p:txBody>
      </p:sp>
      <p:sp>
        <p:nvSpPr>
          <p:cNvPr id="37903" name="Text Box 15"/>
          <p:cNvSpPr txBox="1">
            <a:spLocks noChangeArrowheads="1"/>
          </p:cNvSpPr>
          <p:nvPr/>
        </p:nvSpPr>
        <p:spPr bwMode="auto">
          <a:xfrm>
            <a:off x="6138586" y="2215637"/>
            <a:ext cx="51808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charset="0"/>
              </a:rPr>
              <a:t>n-1</a:t>
            </a:r>
          </a:p>
        </p:txBody>
      </p:sp>
      <p:sp>
        <p:nvSpPr>
          <p:cNvPr id="37904" name="Text Box 16"/>
          <p:cNvSpPr txBox="1">
            <a:spLocks noChangeArrowheads="1"/>
          </p:cNvSpPr>
          <p:nvPr/>
        </p:nvSpPr>
        <p:spPr bwMode="auto">
          <a:xfrm>
            <a:off x="2790741" y="3479485"/>
            <a:ext cx="80662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charset="0"/>
              </a:rPr>
              <a:t>bit[</a:t>
            </a:r>
            <a:r>
              <a:rPr lang="en-US" i="1">
                <a:latin typeface="Helvetica" charset="0"/>
              </a:rPr>
              <a:t>i</a:t>
            </a:r>
            <a:r>
              <a:rPr lang="en-US">
                <a:latin typeface="Helvetica" charset="0"/>
              </a:rPr>
              <a:t>] =</a:t>
            </a:r>
          </a:p>
        </p:txBody>
      </p:sp>
      <p:sp>
        <p:nvSpPr>
          <p:cNvPr id="37905" name="Text Box 17"/>
          <p:cNvSpPr txBox="1">
            <a:spLocks noChangeArrowheads="1"/>
          </p:cNvSpPr>
          <p:nvPr/>
        </p:nvSpPr>
        <p:spPr bwMode="auto">
          <a:xfrm rot="-5400000">
            <a:off x="3141907" y="3481956"/>
            <a:ext cx="957303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charset="0"/>
                <a:sym typeface="MT Extra" charset="0"/>
              </a:rPr>
              <a:t></a:t>
            </a:r>
            <a:endParaRPr lang="en-US" sz="5400">
              <a:latin typeface="Helvetica" charset="0"/>
              <a:sym typeface="Monotype Sorts" charset="2"/>
            </a:endParaRPr>
          </a:p>
        </p:txBody>
      </p:sp>
      <p:sp>
        <p:nvSpPr>
          <p:cNvPr id="37906" name="Text Box 18"/>
          <p:cNvSpPr txBox="1">
            <a:spLocks noChangeArrowheads="1"/>
          </p:cNvSpPr>
          <p:nvPr/>
        </p:nvSpPr>
        <p:spPr bwMode="auto">
          <a:xfrm>
            <a:off x="3879850" y="3281262"/>
            <a:ext cx="2438478" cy="784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Helvetica" charset="0"/>
              </a:rPr>
              <a:t>1 </a:t>
            </a:r>
            <a:r>
              <a:rPr lang="en-US">
                <a:latin typeface="Helvetica" charset="0"/>
                <a:sym typeface="Symbol" charset="2"/>
              </a:rPr>
              <a:t> block[</a:t>
            </a:r>
            <a:r>
              <a:rPr lang="en-US" i="1">
                <a:latin typeface="Helvetica" charset="0"/>
                <a:sym typeface="Symbol" charset="2"/>
              </a:rPr>
              <a:t>i</a:t>
            </a:r>
            <a:r>
              <a:rPr lang="en-US">
                <a:latin typeface="Helvetica" charset="0"/>
                <a:sym typeface="Symbol" charset="2"/>
              </a:rPr>
              <a:t>] free</a:t>
            </a:r>
          </a:p>
          <a:p>
            <a:pPr>
              <a:spcBef>
                <a:spcPct val="50000"/>
              </a:spcBef>
            </a:pPr>
            <a:r>
              <a:rPr lang="en-US">
                <a:latin typeface="Helvetica" charset="0"/>
                <a:sym typeface="Symbol" charset="2"/>
              </a:rPr>
              <a:t>0 </a:t>
            </a:r>
            <a:r>
              <a:rPr lang="en-US">
                <a:latin typeface="Helvetica" charset="0"/>
              </a:rPr>
              <a:t> </a:t>
            </a:r>
            <a:r>
              <a:rPr lang="en-US">
                <a:latin typeface="Helvetica" charset="0"/>
                <a:sym typeface="Symbol" charset="2"/>
              </a:rPr>
              <a:t> block[</a:t>
            </a:r>
            <a:r>
              <a:rPr lang="en-US" i="1">
                <a:latin typeface="Helvetica" charset="0"/>
                <a:sym typeface="Symbol" charset="2"/>
              </a:rPr>
              <a:t>i</a:t>
            </a:r>
            <a:r>
              <a:rPr lang="en-US">
                <a:latin typeface="Helvetica" charset="0"/>
                <a:sym typeface="Symbol" charset="2"/>
              </a:rPr>
              <a:t>] occupied</a:t>
            </a:r>
          </a:p>
        </p:txBody>
      </p:sp>
      <p:sp>
        <p:nvSpPr>
          <p:cNvPr id="37907" name="Rectangle 19"/>
          <p:cNvSpPr>
            <a:spLocks noChangeArrowheads="1"/>
          </p:cNvSpPr>
          <p:nvPr/>
        </p:nvSpPr>
        <p:spPr bwMode="auto">
          <a:xfrm>
            <a:off x="1136650" y="4426744"/>
            <a:ext cx="7029450" cy="448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/>
          <a:lstStyle/>
          <a:p>
            <a:pPr marL="342265" indent="-342265">
              <a:spcBef>
                <a:spcPct val="20000"/>
              </a:spcBef>
              <a:buClr>
                <a:schemeClr val="folHlink"/>
              </a:buClr>
            </a:pPr>
            <a:r>
              <a:rPr kumimoji="1" lang="en-US">
                <a:latin typeface="Helvetica" charset="0"/>
              </a:rPr>
              <a:t>Block number calculation</a:t>
            </a:r>
          </a:p>
        </p:txBody>
      </p:sp>
      <p:sp>
        <p:nvSpPr>
          <p:cNvPr id="37908" name="Text Box 20"/>
          <p:cNvSpPr txBox="1">
            <a:spLocks noChangeArrowheads="1"/>
          </p:cNvSpPr>
          <p:nvPr/>
        </p:nvSpPr>
        <p:spPr bwMode="auto">
          <a:xfrm>
            <a:off x="2813050" y="4956277"/>
            <a:ext cx="3076473" cy="923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r>
              <a:rPr lang="en-US">
                <a:latin typeface="Helvetica" charset="0"/>
              </a:rPr>
              <a:t>(number of bits per word) *</a:t>
            </a:r>
          </a:p>
          <a:p>
            <a:r>
              <a:rPr lang="en-US">
                <a:latin typeface="Helvetica" charset="0"/>
              </a:rPr>
              <a:t>(number of 0-value words) +</a:t>
            </a:r>
          </a:p>
          <a:p>
            <a:r>
              <a:rPr lang="en-US">
                <a:latin typeface="Helvetica" charset="0"/>
              </a:rPr>
              <a:t>offset of first 1 bit</a:t>
            </a:r>
          </a:p>
        </p:txBody>
      </p:sp>
      <p:sp>
        <p:nvSpPr>
          <p:cNvPr id="37909" name="Rectangle 19"/>
          <p:cNvSpPr>
            <a:spLocks noChangeArrowheads="1"/>
          </p:cNvSpPr>
          <p:nvPr/>
        </p:nvSpPr>
        <p:spPr bwMode="auto">
          <a:xfrm>
            <a:off x="1289050" y="5831682"/>
            <a:ext cx="7029450" cy="450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/>
          <a:lstStyle/>
          <a:p>
            <a:pPr marL="342265" indent="-342265">
              <a:spcBef>
                <a:spcPct val="20000"/>
              </a:spcBef>
              <a:buClr>
                <a:schemeClr val="folHlink"/>
              </a:buClr>
            </a:pPr>
            <a:r>
              <a:rPr kumimoji="1" lang="en-US">
                <a:latin typeface="Helvetica" charset="0"/>
              </a:rPr>
              <a:t>CPUs have instructions to return offset within word of first “1” bit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1195917" y="277416"/>
            <a:ext cx="7490883" cy="576263"/>
          </a:xfrm>
        </p:spPr>
        <p:txBody>
          <a:bodyPr/>
          <a:lstStyle/>
          <a:p>
            <a:pPr eaLnBrk="1" hangingPunct="1"/>
            <a:r>
              <a:rPr lang="en-US" smtClean="0"/>
              <a:t>Free-Space Management (Cont.)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tabLst>
                <a:tab pos="1312387" algn="l"/>
              </a:tabLst>
            </a:pPr>
            <a:r>
              <a:rPr lang="en-US" smtClean="0"/>
              <a:t>Bit map requires extra space</a:t>
            </a:r>
          </a:p>
          <a:p>
            <a:pPr lvl="1">
              <a:lnSpc>
                <a:spcPct val="90000"/>
              </a:lnSpc>
              <a:tabLst>
                <a:tab pos="1312387" algn="l"/>
              </a:tabLst>
            </a:pPr>
            <a:r>
              <a:rPr lang="en-US" smtClean="0"/>
              <a:t>Example:</a:t>
            </a:r>
          </a:p>
          <a:p>
            <a:pPr>
              <a:lnSpc>
                <a:spcPct val="90000"/>
              </a:lnSpc>
              <a:buNone/>
              <a:tabLst>
                <a:tab pos="1312387" algn="l"/>
              </a:tabLst>
            </a:pPr>
            <a:r>
              <a:rPr lang="en-US" smtClean="0"/>
              <a:t>		block size = 4KB =  2</a:t>
            </a:r>
            <a:r>
              <a:rPr lang="en-US" baseline="30000" smtClean="0"/>
              <a:t>12</a:t>
            </a:r>
            <a:r>
              <a:rPr lang="en-US" smtClean="0"/>
              <a:t> bytes</a:t>
            </a:r>
          </a:p>
          <a:p>
            <a:pPr>
              <a:lnSpc>
                <a:spcPct val="90000"/>
              </a:lnSpc>
              <a:buNone/>
              <a:tabLst>
                <a:tab pos="1312387" algn="l"/>
              </a:tabLst>
            </a:pPr>
            <a:r>
              <a:rPr lang="en-US" smtClean="0"/>
              <a:t>		disk size = 2</a:t>
            </a:r>
            <a:r>
              <a:rPr lang="en-US" baseline="30000" smtClean="0"/>
              <a:t>40</a:t>
            </a:r>
            <a:r>
              <a:rPr lang="en-US" smtClean="0"/>
              <a:t> bytes (1 terabyte)</a:t>
            </a:r>
          </a:p>
          <a:p>
            <a:pPr>
              <a:lnSpc>
                <a:spcPct val="90000"/>
              </a:lnSpc>
              <a:buNone/>
              <a:tabLst>
                <a:tab pos="1312387" algn="l"/>
              </a:tabLst>
            </a:pPr>
            <a:r>
              <a:rPr lang="en-US" smtClean="0"/>
              <a:t>		</a:t>
            </a:r>
            <a:r>
              <a:rPr lang="en-US" i="1" smtClean="0"/>
              <a:t>n</a:t>
            </a:r>
            <a:r>
              <a:rPr lang="en-US" smtClean="0"/>
              <a:t> = 2</a:t>
            </a:r>
            <a:r>
              <a:rPr lang="en-US" baseline="30000" smtClean="0"/>
              <a:t>40</a:t>
            </a:r>
            <a:r>
              <a:rPr lang="en-US" smtClean="0"/>
              <a:t>/2</a:t>
            </a:r>
            <a:r>
              <a:rPr lang="en-US" baseline="30000" smtClean="0"/>
              <a:t>12</a:t>
            </a:r>
            <a:r>
              <a:rPr lang="en-US" smtClean="0"/>
              <a:t> = 2</a:t>
            </a:r>
            <a:r>
              <a:rPr lang="en-US" baseline="30000" smtClean="0"/>
              <a:t>28</a:t>
            </a:r>
            <a:r>
              <a:rPr lang="en-US" smtClean="0"/>
              <a:t> bits (or 256 MB)</a:t>
            </a:r>
          </a:p>
          <a:p>
            <a:pPr>
              <a:lnSpc>
                <a:spcPct val="90000"/>
              </a:lnSpc>
              <a:buNone/>
              <a:tabLst>
                <a:tab pos="1312387" algn="l"/>
              </a:tabLst>
            </a:pPr>
            <a:r>
              <a:rPr lang="en-US" smtClean="0"/>
              <a:t>		if clusters of 4 blocks -&gt; 64MB of memory</a:t>
            </a:r>
          </a:p>
          <a:p>
            <a:pPr>
              <a:lnSpc>
                <a:spcPct val="90000"/>
              </a:lnSpc>
              <a:buNone/>
              <a:tabLst>
                <a:tab pos="1312387" algn="l"/>
              </a:tabLst>
            </a:pPr>
            <a:endParaRPr lang="en-US" sz="900"/>
          </a:p>
          <a:p>
            <a:pPr>
              <a:lnSpc>
                <a:spcPct val="90000"/>
              </a:lnSpc>
              <a:tabLst>
                <a:tab pos="1312387" algn="l"/>
              </a:tabLst>
            </a:pPr>
            <a:r>
              <a:rPr lang="en-US" smtClean="0"/>
              <a:t>Easy to get contiguous files</a:t>
            </a:r>
          </a:p>
          <a:p>
            <a:pPr>
              <a:lnSpc>
                <a:spcPct val="90000"/>
              </a:lnSpc>
              <a:buNone/>
              <a:tabLst>
                <a:tab pos="1312387" algn="l"/>
              </a:tabLst>
            </a:pPr>
            <a:r>
              <a:rPr lang="en-US" sz="800"/>
              <a:t> </a:t>
            </a:r>
          </a:p>
          <a:p>
            <a:pPr>
              <a:lnSpc>
                <a:spcPct val="90000"/>
              </a:lnSpc>
              <a:tabLst>
                <a:tab pos="1312387" algn="l"/>
              </a:tabLst>
            </a:pPr>
            <a:r>
              <a:rPr lang="en-US" smtClean="0"/>
              <a:t>Linked list (free list)</a:t>
            </a:r>
          </a:p>
          <a:p>
            <a:pPr lvl="1">
              <a:lnSpc>
                <a:spcPct val="90000"/>
              </a:lnSpc>
              <a:tabLst>
                <a:tab pos="1312387" algn="l"/>
              </a:tabLst>
            </a:pPr>
            <a:r>
              <a:rPr lang="en-US" smtClean="0"/>
              <a:t>Cannot get contiguous space easily</a:t>
            </a:r>
          </a:p>
          <a:p>
            <a:pPr lvl="1">
              <a:lnSpc>
                <a:spcPct val="90000"/>
              </a:lnSpc>
              <a:tabLst>
                <a:tab pos="1312387" algn="l"/>
              </a:tabLst>
            </a:pPr>
            <a:r>
              <a:rPr lang="en-US" smtClean="0"/>
              <a:t>No waste of space</a:t>
            </a:r>
          </a:p>
          <a:p>
            <a:pPr lvl="1">
              <a:lnSpc>
                <a:spcPct val="90000"/>
              </a:lnSpc>
              <a:tabLst>
                <a:tab pos="1312387" algn="l"/>
              </a:tabLst>
            </a:pPr>
            <a:r>
              <a:rPr lang="en-US" smtClean="0"/>
              <a:t>No need to traverse the entire list (if # free blocks recorded)</a:t>
            </a:r>
          </a:p>
          <a:p>
            <a:pPr lvl="1">
              <a:lnSpc>
                <a:spcPct val="90000"/>
              </a:lnSpc>
              <a:tabLst>
                <a:tab pos="1312387" algn="l"/>
              </a:tabLst>
            </a:pPr>
            <a:endParaRPr lang="en-US" sz="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903817" y="277416"/>
            <a:ext cx="7782983" cy="576263"/>
          </a:xfrm>
        </p:spPr>
        <p:txBody>
          <a:bodyPr/>
          <a:lstStyle/>
          <a:p>
            <a:pPr eaLnBrk="1" hangingPunct="1"/>
            <a:r>
              <a:rPr lang="en-US" smtClean="0"/>
              <a:t>Linked Free Space List on Disk</a:t>
            </a:r>
            <a:endParaRPr lang="en-US" sz="2400"/>
          </a:p>
        </p:txBody>
      </p:sp>
      <p:pic>
        <p:nvPicPr>
          <p:cNvPr id="39939" name="Picture 4" descr="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11376" y="963216"/>
            <a:ext cx="4564591" cy="534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Free-Space Management (Cont.)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tabLst>
                <a:tab pos="1312387" algn="l"/>
              </a:tabLst>
            </a:pPr>
            <a:r>
              <a:rPr lang="en-US" smtClean="0"/>
              <a:t>Grouping </a:t>
            </a:r>
          </a:p>
          <a:p>
            <a:pPr lvl="1">
              <a:lnSpc>
                <a:spcPct val="90000"/>
              </a:lnSpc>
              <a:tabLst>
                <a:tab pos="1312387" algn="l"/>
              </a:tabLst>
            </a:pPr>
            <a:r>
              <a:rPr lang="en-US" smtClean="0"/>
              <a:t>Modify linked list to store address of next </a:t>
            </a:r>
            <a:r>
              <a:rPr lang="en-US" i="1" smtClean="0"/>
              <a:t>n-1</a:t>
            </a:r>
            <a:r>
              <a:rPr lang="en-US" smtClean="0"/>
              <a:t> free blocks in first free block, plus a pointer to next block that contains free-block-pointers (like this one)</a:t>
            </a:r>
          </a:p>
          <a:p>
            <a:pPr>
              <a:lnSpc>
                <a:spcPct val="90000"/>
              </a:lnSpc>
              <a:tabLst>
                <a:tab pos="1312387" algn="l"/>
              </a:tabLst>
            </a:pPr>
            <a:endParaRPr lang="en-US" sz="800"/>
          </a:p>
          <a:p>
            <a:pPr>
              <a:lnSpc>
                <a:spcPct val="90000"/>
              </a:lnSpc>
              <a:tabLst>
                <a:tab pos="1312387" algn="l"/>
              </a:tabLst>
            </a:pPr>
            <a:r>
              <a:rPr lang="en-US" smtClean="0"/>
              <a:t>Counting</a:t>
            </a:r>
          </a:p>
          <a:p>
            <a:pPr lvl="1">
              <a:lnSpc>
                <a:spcPct val="90000"/>
              </a:lnSpc>
              <a:tabLst>
                <a:tab pos="1312387" algn="l"/>
              </a:tabLst>
            </a:pPr>
            <a:r>
              <a:rPr lang="en-US" smtClean="0"/>
              <a:t>Because space is frequently contiguously used and freed,  with contiguous-allocation allocation, extents, or clustering</a:t>
            </a:r>
          </a:p>
          <a:p>
            <a:pPr lvl="2">
              <a:lnSpc>
                <a:spcPct val="90000"/>
              </a:lnSpc>
              <a:tabLst>
                <a:tab pos="1312387" algn="l"/>
              </a:tabLst>
            </a:pPr>
            <a:r>
              <a:rPr lang="en-US" smtClean="0"/>
              <a:t>Keep address of first free block and count of following free blocks</a:t>
            </a:r>
          </a:p>
          <a:p>
            <a:pPr lvl="2">
              <a:lnSpc>
                <a:spcPct val="90000"/>
              </a:lnSpc>
              <a:tabLst>
                <a:tab pos="1312387" algn="l"/>
              </a:tabLst>
            </a:pPr>
            <a:r>
              <a:rPr lang="en-US" smtClean="0"/>
              <a:t>Free space list then has entries containing addresses and counts</a:t>
            </a:r>
          </a:p>
          <a:p>
            <a:pPr>
              <a:tabLst>
                <a:tab pos="1312387" algn="l"/>
              </a:tabLst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Free-Space Management (Cont.)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tabLst>
                <a:tab pos="1312387" algn="l"/>
              </a:tabLst>
            </a:pPr>
            <a:r>
              <a:rPr lang="en-US" smtClean="0"/>
              <a:t>Space Maps</a:t>
            </a:r>
          </a:p>
          <a:p>
            <a:pPr lvl="1">
              <a:lnSpc>
                <a:spcPct val="90000"/>
              </a:lnSpc>
              <a:tabLst>
                <a:tab pos="1312387" algn="l"/>
              </a:tabLst>
            </a:pPr>
            <a:r>
              <a:rPr lang="en-US" smtClean="0"/>
              <a:t>Used in ZFS</a:t>
            </a:r>
          </a:p>
          <a:p>
            <a:pPr lvl="1">
              <a:lnSpc>
                <a:spcPct val="90000"/>
              </a:lnSpc>
              <a:tabLst>
                <a:tab pos="1312387" algn="l"/>
              </a:tabLst>
            </a:pPr>
            <a:r>
              <a:rPr lang="en-US" smtClean="0"/>
              <a:t>Consider meta-data I/O on very large file systems</a:t>
            </a:r>
          </a:p>
          <a:p>
            <a:pPr lvl="2">
              <a:lnSpc>
                <a:spcPct val="90000"/>
              </a:lnSpc>
              <a:tabLst>
                <a:tab pos="1312387" algn="l"/>
              </a:tabLst>
            </a:pPr>
            <a:r>
              <a:rPr lang="en-US" smtClean="0"/>
              <a:t>Full data structures like bit maps couldn’t fit in memory -&gt; thousands of I/Os</a:t>
            </a:r>
          </a:p>
          <a:p>
            <a:pPr lvl="1">
              <a:lnSpc>
                <a:spcPct val="90000"/>
              </a:lnSpc>
              <a:tabLst>
                <a:tab pos="1312387" algn="l"/>
              </a:tabLst>
            </a:pPr>
            <a:r>
              <a:rPr lang="en-US" smtClean="0"/>
              <a:t>Divides device space into </a:t>
            </a:r>
            <a:r>
              <a:rPr lang="en-US" b="1" smtClean="0">
                <a:solidFill>
                  <a:srgbClr val="3366FF"/>
                </a:solidFill>
              </a:rPr>
              <a:t>metaslab </a:t>
            </a:r>
            <a:r>
              <a:rPr lang="en-US" smtClean="0"/>
              <a:t>units and manages metaslabs</a:t>
            </a:r>
          </a:p>
          <a:p>
            <a:pPr lvl="2">
              <a:lnSpc>
                <a:spcPct val="90000"/>
              </a:lnSpc>
              <a:tabLst>
                <a:tab pos="1312387" algn="l"/>
              </a:tabLst>
            </a:pPr>
            <a:r>
              <a:rPr lang="en-US" smtClean="0"/>
              <a:t>Given volume can contain hundreds of metaslabs</a:t>
            </a:r>
          </a:p>
          <a:p>
            <a:pPr lvl="1">
              <a:lnSpc>
                <a:spcPct val="90000"/>
              </a:lnSpc>
              <a:tabLst>
                <a:tab pos="1312387" algn="l"/>
              </a:tabLst>
            </a:pPr>
            <a:r>
              <a:rPr lang="en-US" smtClean="0"/>
              <a:t>Each metaslab has associated space map</a:t>
            </a:r>
          </a:p>
          <a:p>
            <a:pPr lvl="2">
              <a:lnSpc>
                <a:spcPct val="90000"/>
              </a:lnSpc>
              <a:tabLst>
                <a:tab pos="1312387" algn="l"/>
              </a:tabLst>
            </a:pPr>
            <a:r>
              <a:rPr lang="en-US" smtClean="0"/>
              <a:t>Uses counting algorithm</a:t>
            </a:r>
          </a:p>
          <a:p>
            <a:pPr lvl="1">
              <a:lnSpc>
                <a:spcPct val="90000"/>
              </a:lnSpc>
              <a:tabLst>
                <a:tab pos="1312387" algn="l"/>
              </a:tabLst>
            </a:pPr>
            <a:r>
              <a:rPr lang="en-US" smtClean="0"/>
              <a:t>But records to log file rather than file system</a:t>
            </a:r>
          </a:p>
          <a:p>
            <a:pPr lvl="2">
              <a:lnSpc>
                <a:spcPct val="90000"/>
              </a:lnSpc>
              <a:tabLst>
                <a:tab pos="1312387" algn="l"/>
              </a:tabLst>
            </a:pPr>
            <a:r>
              <a:rPr lang="en-US" smtClean="0"/>
              <a:t>Log of all block activity, in time order, in counting format</a:t>
            </a:r>
          </a:p>
          <a:p>
            <a:pPr lvl="1">
              <a:lnSpc>
                <a:spcPct val="90000"/>
              </a:lnSpc>
              <a:tabLst>
                <a:tab pos="1312387" algn="l"/>
              </a:tabLst>
            </a:pPr>
            <a:r>
              <a:rPr lang="en-US" smtClean="0"/>
              <a:t>Metaslab activity -&gt; load space map into memory in balanced-tree structure, indexed  by offset</a:t>
            </a:r>
          </a:p>
          <a:p>
            <a:pPr lvl="2">
              <a:lnSpc>
                <a:spcPct val="90000"/>
              </a:lnSpc>
              <a:tabLst>
                <a:tab pos="1312387" algn="l"/>
              </a:tabLst>
            </a:pPr>
            <a:r>
              <a:rPr lang="en-US" smtClean="0"/>
              <a:t>Replay log into that structure</a:t>
            </a:r>
          </a:p>
          <a:p>
            <a:pPr lvl="2">
              <a:lnSpc>
                <a:spcPct val="90000"/>
              </a:lnSpc>
              <a:tabLst>
                <a:tab pos="1312387" algn="l"/>
              </a:tabLst>
            </a:pPr>
            <a:r>
              <a:rPr lang="en-US" smtClean="0"/>
              <a:t>Combine contiguous free blocks into single entry</a:t>
            </a:r>
          </a:p>
          <a:p>
            <a:pPr lvl="2">
              <a:lnSpc>
                <a:spcPct val="90000"/>
              </a:lnSpc>
              <a:tabLst>
                <a:tab pos="1312387" algn="l"/>
              </a:tabLst>
            </a:pPr>
            <a:endParaRPr lang="en-US" smtClean="0"/>
          </a:p>
          <a:p>
            <a:pPr lvl="1">
              <a:lnSpc>
                <a:spcPct val="90000"/>
              </a:lnSpc>
              <a:tabLst>
                <a:tab pos="1312387" algn="l"/>
              </a:tabLst>
            </a:pPr>
            <a:endParaRPr lang="en-US" smtClean="0"/>
          </a:p>
          <a:p>
            <a:pPr lvl="2">
              <a:lnSpc>
                <a:spcPct val="90000"/>
              </a:lnSpc>
              <a:tabLst>
                <a:tab pos="1312387" algn="l"/>
              </a:tabLst>
            </a:pPr>
            <a:endParaRPr lang="en-US" smtClean="0"/>
          </a:p>
          <a:p>
            <a:pPr>
              <a:tabLst>
                <a:tab pos="1312387" algn="l"/>
              </a:tabLst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923925" y="277416"/>
            <a:ext cx="7762875" cy="576263"/>
          </a:xfrm>
        </p:spPr>
        <p:txBody>
          <a:bodyPr/>
          <a:lstStyle/>
          <a:p>
            <a:pPr eaLnBrk="1" hangingPunct="1"/>
            <a:r>
              <a:rPr lang="en-US" smtClean="0"/>
              <a:t>File-System Structure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7"/>
            <a:ext cx="7723717" cy="4530329"/>
          </a:xfrm>
        </p:spPr>
        <p:txBody>
          <a:bodyPr/>
          <a:lstStyle/>
          <a:p>
            <a:r>
              <a:rPr lang="en-US" smtClean="0"/>
              <a:t>File structure</a:t>
            </a:r>
          </a:p>
          <a:p>
            <a:pPr lvl="1"/>
            <a:r>
              <a:rPr lang="en-US" smtClean="0"/>
              <a:t>Logical storage unit</a:t>
            </a:r>
          </a:p>
          <a:p>
            <a:pPr lvl="1"/>
            <a:r>
              <a:rPr lang="en-US" smtClean="0"/>
              <a:t>Collection of related information</a:t>
            </a:r>
            <a:endParaRPr lang="en-US" sz="800"/>
          </a:p>
          <a:p>
            <a:r>
              <a:rPr lang="en-US" b="1" smtClean="0">
                <a:solidFill>
                  <a:srgbClr val="3366FF"/>
                </a:solidFill>
              </a:rPr>
              <a:t>File system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resides on secondary storage (disks)</a:t>
            </a:r>
          </a:p>
          <a:p>
            <a:pPr lvl="1"/>
            <a:r>
              <a:rPr lang="en-US" smtClean="0"/>
              <a:t>Provided user interface to storage, mapping logical to physical</a:t>
            </a:r>
          </a:p>
          <a:p>
            <a:pPr lvl="1"/>
            <a:r>
              <a:rPr lang="en-US" smtClean="0"/>
              <a:t>Provides efficient and convenient access to disk by allowing data to be stored, located retrieved easily</a:t>
            </a:r>
          </a:p>
          <a:p>
            <a:r>
              <a:rPr lang="en-US" smtClean="0"/>
              <a:t>Disk provides in-place rewrite and random access</a:t>
            </a:r>
          </a:p>
          <a:p>
            <a:pPr lvl="1"/>
            <a:r>
              <a:rPr lang="en-US" smtClean="0"/>
              <a:t>I/O transfers performed in </a:t>
            </a:r>
            <a:r>
              <a:rPr lang="en-US" b="1" smtClean="0">
                <a:solidFill>
                  <a:srgbClr val="3366FF"/>
                </a:solidFill>
              </a:rPr>
              <a:t>blocks</a:t>
            </a:r>
            <a:r>
              <a:rPr lang="en-US" smtClean="0"/>
              <a:t> of </a:t>
            </a:r>
            <a:r>
              <a:rPr lang="en-US" b="1" smtClean="0">
                <a:solidFill>
                  <a:srgbClr val="3366FF"/>
                </a:solidFill>
              </a:rPr>
              <a:t>sectors</a:t>
            </a:r>
            <a:r>
              <a:rPr lang="en-US" smtClean="0"/>
              <a:t> (usually 512 bytes)</a:t>
            </a:r>
            <a:endParaRPr lang="en-US" sz="800"/>
          </a:p>
          <a:p>
            <a:r>
              <a:rPr lang="en-US" b="1" smtClean="0">
                <a:solidFill>
                  <a:srgbClr val="3366FF"/>
                </a:solidFill>
              </a:rPr>
              <a:t>File control block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– storage structure consisting of information about a file</a:t>
            </a:r>
            <a:endParaRPr lang="en-US" sz="800"/>
          </a:p>
          <a:p>
            <a:r>
              <a:rPr lang="en-US" b="1" smtClean="0">
                <a:solidFill>
                  <a:srgbClr val="3366FF"/>
                </a:solidFill>
              </a:rPr>
              <a:t>Device driver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controls the physical device </a:t>
            </a:r>
          </a:p>
          <a:p>
            <a:r>
              <a:rPr lang="en-US" smtClean="0"/>
              <a:t>File system organized into layers</a:t>
            </a:r>
          </a:p>
          <a:p>
            <a:endParaRPr lang="en-US" smtClean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1041400" y="277416"/>
            <a:ext cx="7645400" cy="576263"/>
          </a:xfrm>
        </p:spPr>
        <p:txBody>
          <a:bodyPr/>
          <a:lstStyle/>
          <a:p>
            <a:pPr eaLnBrk="1" hangingPunct="1"/>
            <a:r>
              <a:rPr lang="en-US" smtClean="0"/>
              <a:t>Efficiency and Performance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7"/>
            <a:ext cx="7695142" cy="4530329"/>
          </a:xfrm>
        </p:spPr>
        <p:txBody>
          <a:bodyPr/>
          <a:lstStyle/>
          <a:p>
            <a:r>
              <a:rPr lang="en-US" smtClean="0"/>
              <a:t>Efficiency dependent on:</a:t>
            </a:r>
          </a:p>
          <a:p>
            <a:pPr lvl="1"/>
            <a:r>
              <a:rPr lang="en-US" smtClean="0"/>
              <a:t>Disk allocation and directory algorithms</a:t>
            </a:r>
          </a:p>
          <a:p>
            <a:pPr lvl="1"/>
            <a:r>
              <a:rPr lang="en-US" smtClean="0"/>
              <a:t>Types of data kept in file’s directory entry</a:t>
            </a:r>
          </a:p>
          <a:p>
            <a:pPr lvl="1"/>
            <a:r>
              <a:rPr lang="en-US" smtClean="0"/>
              <a:t>Pre-allocation or as-needed allocation of metadata structures</a:t>
            </a:r>
          </a:p>
          <a:p>
            <a:pPr lvl="1"/>
            <a:r>
              <a:rPr lang="en-US" smtClean="0"/>
              <a:t>Fixed-size or varying-size data structures</a:t>
            </a:r>
            <a:br>
              <a:rPr lang="en-US" smtClean="0"/>
            </a:br>
            <a:endParaRPr lang="en-US" smtClean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041400" y="277416"/>
            <a:ext cx="7645400" cy="576263"/>
          </a:xfrm>
        </p:spPr>
        <p:txBody>
          <a:bodyPr/>
          <a:lstStyle/>
          <a:p>
            <a:pPr eaLnBrk="1" hangingPunct="1"/>
            <a:r>
              <a:rPr lang="en-US" smtClean="0"/>
              <a:t>Efficiency and Performance (Cont.)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7"/>
            <a:ext cx="7695142" cy="4530329"/>
          </a:xfrm>
        </p:spPr>
        <p:txBody>
          <a:bodyPr/>
          <a:lstStyle/>
          <a:p>
            <a:pPr lvl="1"/>
            <a:endParaRPr lang="en-US" smtClean="0"/>
          </a:p>
          <a:p>
            <a:r>
              <a:rPr lang="en-US" smtClean="0"/>
              <a:t>Performance</a:t>
            </a:r>
          </a:p>
          <a:p>
            <a:pPr lvl="1"/>
            <a:r>
              <a:rPr lang="en-US" smtClean="0"/>
              <a:t>Keeping data and metadata close together</a:t>
            </a:r>
          </a:p>
          <a:p>
            <a:pPr lvl="1"/>
            <a:r>
              <a:rPr lang="en-US" b="1" smtClean="0">
                <a:solidFill>
                  <a:srgbClr val="3366FF"/>
                </a:solidFill>
              </a:rPr>
              <a:t>Buffer cache </a:t>
            </a:r>
            <a:r>
              <a:rPr lang="en-US" smtClean="0"/>
              <a:t>– separate section of main memory for frequently used blocks</a:t>
            </a:r>
          </a:p>
          <a:p>
            <a:pPr lvl="1"/>
            <a:r>
              <a:rPr lang="en-US" b="1" smtClean="0">
                <a:solidFill>
                  <a:srgbClr val="3366FF"/>
                </a:solidFill>
              </a:rPr>
              <a:t>Synchronous </a:t>
            </a:r>
            <a:r>
              <a:rPr lang="en-US" smtClean="0"/>
              <a:t>writes sometimes requested by apps or needed by OS</a:t>
            </a:r>
          </a:p>
          <a:p>
            <a:pPr lvl="2"/>
            <a:r>
              <a:rPr lang="en-US" smtClean="0"/>
              <a:t>No buffering / caching – writes must hit disk before acknowledgement</a:t>
            </a:r>
          </a:p>
          <a:p>
            <a:pPr lvl="2"/>
            <a:r>
              <a:rPr lang="en-US" b="1" smtClean="0">
                <a:solidFill>
                  <a:srgbClr val="3366FF"/>
                </a:solidFill>
              </a:rPr>
              <a:t>Asynchronous</a:t>
            </a:r>
            <a:r>
              <a:rPr lang="en-US" smtClean="0"/>
              <a:t> writes more common, buffer-able, faster</a:t>
            </a:r>
          </a:p>
          <a:p>
            <a:pPr lvl="1"/>
            <a:r>
              <a:rPr lang="en-US" b="1" smtClean="0">
                <a:solidFill>
                  <a:srgbClr val="3366FF"/>
                </a:solidFill>
              </a:rPr>
              <a:t>Free-behind </a:t>
            </a:r>
            <a:r>
              <a:rPr lang="en-US" smtClean="0"/>
              <a:t>and </a:t>
            </a:r>
            <a:r>
              <a:rPr lang="en-US" b="1" smtClean="0">
                <a:solidFill>
                  <a:srgbClr val="3366FF"/>
                </a:solidFill>
              </a:rPr>
              <a:t>read-ahead </a:t>
            </a:r>
            <a:r>
              <a:rPr lang="en-US" smtClean="0"/>
              <a:t>– techniques to optimize sequential access</a:t>
            </a:r>
          </a:p>
          <a:p>
            <a:pPr lvl="1"/>
            <a:r>
              <a:rPr lang="en-US" smtClean="0"/>
              <a:t>Reads frequently slower than writes</a:t>
            </a:r>
          </a:p>
          <a:p>
            <a:pPr lvl="1">
              <a:buFont typeface="Monotype Sorts" charset="2"/>
              <a:buNone/>
            </a:pPr>
            <a:r>
              <a:rPr lang="en-US" smtClean="0"/>
              <a:t/>
            </a:r>
            <a:br>
              <a:rPr lang="en-US" smtClean="0"/>
            </a:br>
            <a:endParaRPr lang="en-US" smtClean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Page Cache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7"/>
            <a:ext cx="7676092" cy="4530329"/>
          </a:xfrm>
        </p:spPr>
        <p:txBody>
          <a:bodyPr/>
          <a:lstStyle/>
          <a:p>
            <a:r>
              <a:rPr lang="en-US" smtClean="0"/>
              <a:t>A </a:t>
            </a:r>
            <a:r>
              <a:rPr lang="en-US" b="1" smtClean="0">
                <a:solidFill>
                  <a:srgbClr val="3366FF"/>
                </a:solidFill>
              </a:rPr>
              <a:t>page cache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caches pages rather than disk blocks using virtual memory techniques and addresses</a:t>
            </a:r>
          </a:p>
          <a:p>
            <a:endParaRPr lang="en-US" smtClean="0"/>
          </a:p>
          <a:p>
            <a:r>
              <a:rPr lang="en-US" smtClean="0"/>
              <a:t>Memory-mapped I/O uses a page cache</a:t>
            </a:r>
          </a:p>
          <a:p>
            <a:endParaRPr lang="en-US" smtClean="0"/>
          </a:p>
          <a:p>
            <a:r>
              <a:rPr lang="en-US" smtClean="0"/>
              <a:t>Routine I/O through the file system uses the buffer (disk) cache</a:t>
            </a:r>
          </a:p>
          <a:p>
            <a:endParaRPr lang="en-US" smtClean="0"/>
          </a:p>
          <a:p>
            <a:r>
              <a:rPr lang="en-US" smtClean="0"/>
              <a:t>This leads to the following figure</a:t>
            </a:r>
          </a:p>
          <a:p>
            <a:endParaRPr lang="en-US" smtClean="0"/>
          </a:p>
          <a:p>
            <a:endParaRPr lang="en-US" smtClean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110192" y="277416"/>
            <a:ext cx="7576608" cy="576263"/>
          </a:xfrm>
        </p:spPr>
        <p:txBody>
          <a:bodyPr/>
          <a:lstStyle/>
          <a:p>
            <a:pPr eaLnBrk="1" hangingPunct="1"/>
            <a:r>
              <a:rPr lang="en-US" smtClean="0"/>
              <a:t>I/O Without a Unified Buffer Cache</a:t>
            </a:r>
            <a:endParaRPr lang="en-US" sz="2400"/>
          </a:p>
        </p:txBody>
      </p:sp>
      <p:pic>
        <p:nvPicPr>
          <p:cNvPr id="46083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29317" y="1200150"/>
            <a:ext cx="5824009" cy="508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876300" y="277416"/>
            <a:ext cx="7810500" cy="576263"/>
          </a:xfrm>
        </p:spPr>
        <p:txBody>
          <a:bodyPr/>
          <a:lstStyle/>
          <a:p>
            <a:pPr eaLnBrk="1" hangingPunct="1"/>
            <a:r>
              <a:rPr lang="en-US" smtClean="0"/>
              <a:t>Unified Buffer Cache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7"/>
            <a:ext cx="7685617" cy="4530329"/>
          </a:xfrm>
        </p:spPr>
        <p:txBody>
          <a:bodyPr/>
          <a:lstStyle/>
          <a:p>
            <a:r>
              <a:rPr lang="en-US" smtClean="0"/>
              <a:t>A </a:t>
            </a:r>
            <a:r>
              <a:rPr lang="en-US" b="1" smtClean="0">
                <a:solidFill>
                  <a:srgbClr val="3366FF"/>
                </a:solidFill>
              </a:rPr>
              <a:t>unified buffer cache </a:t>
            </a:r>
            <a:r>
              <a:rPr lang="en-US" smtClean="0"/>
              <a:t>uses the same page cache to cache both memory-mapped pages and ordinary file system I/O to avoid </a:t>
            </a:r>
            <a:r>
              <a:rPr lang="en-US" b="1" smtClean="0">
                <a:solidFill>
                  <a:srgbClr val="3366FF"/>
                </a:solidFill>
              </a:rPr>
              <a:t>double caching</a:t>
            </a:r>
          </a:p>
          <a:p>
            <a:endParaRPr lang="en-US" b="1" smtClean="0">
              <a:solidFill>
                <a:srgbClr val="3366FF"/>
              </a:solidFill>
            </a:endParaRPr>
          </a:p>
          <a:p>
            <a:pPr marL="342265" lvl="1" indent="-342265">
              <a:buClr>
                <a:srgbClr val="993300"/>
              </a:buClr>
              <a:buSzPct val="90000"/>
              <a:buFont typeface="Monotype Sorts" charset="2"/>
              <a:buChar char="n"/>
            </a:pPr>
            <a:r>
              <a:rPr lang="en-US" smtClean="0"/>
              <a:t>But which caches get priority, and what replacement algorithms to use?</a:t>
            </a:r>
          </a:p>
          <a:p>
            <a:endParaRPr lang="en-US" smtClean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012825" y="277416"/>
            <a:ext cx="7673975" cy="576263"/>
          </a:xfrm>
        </p:spPr>
        <p:txBody>
          <a:bodyPr/>
          <a:lstStyle/>
          <a:p>
            <a:pPr eaLnBrk="1" hangingPunct="1"/>
            <a:r>
              <a:rPr lang="en-US" smtClean="0"/>
              <a:t>I/O Using a Unified Buffer Cache</a:t>
            </a:r>
            <a:endParaRPr lang="en-US" sz="2400"/>
          </a:p>
        </p:txBody>
      </p:sp>
      <p:pic>
        <p:nvPicPr>
          <p:cNvPr id="4813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49892" y="1348979"/>
            <a:ext cx="6312958" cy="4732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Recovery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7"/>
            <a:ext cx="7676092" cy="4530329"/>
          </a:xfrm>
        </p:spPr>
        <p:txBody>
          <a:bodyPr/>
          <a:lstStyle/>
          <a:p>
            <a:r>
              <a:rPr lang="en-US" b="1" smtClean="0">
                <a:solidFill>
                  <a:srgbClr val="3366FF"/>
                </a:solidFill>
              </a:rPr>
              <a:t>Consistency checking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– compares data in directory structure with data blocks on disk, and tries to fix inconsistencies</a:t>
            </a:r>
          </a:p>
          <a:p>
            <a:pPr lvl="1"/>
            <a:r>
              <a:rPr lang="en-US" smtClean="0"/>
              <a:t>Can be slow and sometimes fails</a:t>
            </a:r>
            <a:br>
              <a:rPr lang="en-US" smtClean="0"/>
            </a:br>
            <a:endParaRPr lang="en-US" smtClean="0"/>
          </a:p>
          <a:p>
            <a:r>
              <a:rPr lang="en-US" smtClean="0"/>
              <a:t>Use system programs to </a:t>
            </a:r>
            <a:r>
              <a:rPr lang="en-US" b="1" smtClean="0">
                <a:solidFill>
                  <a:srgbClr val="3366FF"/>
                </a:solidFill>
              </a:rPr>
              <a:t>back up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data from disk to another storage device (magnetic tape, other magnetic disk, optical)</a:t>
            </a:r>
            <a:br>
              <a:rPr lang="en-US" smtClean="0"/>
            </a:br>
            <a:endParaRPr lang="en-US" smtClean="0"/>
          </a:p>
          <a:p>
            <a:r>
              <a:rPr lang="en-US" smtClean="0"/>
              <a:t>Recover lost file or disk by </a:t>
            </a:r>
            <a:r>
              <a:rPr lang="en-US" b="1" smtClean="0">
                <a:solidFill>
                  <a:srgbClr val="3366FF"/>
                </a:solidFill>
              </a:rPr>
              <a:t>restoring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data from backup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177925" y="277416"/>
            <a:ext cx="7508875" cy="576263"/>
          </a:xfrm>
        </p:spPr>
        <p:txBody>
          <a:bodyPr/>
          <a:lstStyle/>
          <a:p>
            <a:pPr eaLnBrk="1" hangingPunct="1"/>
            <a:r>
              <a:rPr lang="en-US" smtClean="0"/>
              <a:t>Log Structured File Systems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1376" y="1279922"/>
            <a:ext cx="7702550" cy="5310188"/>
          </a:xfrm>
        </p:spPr>
        <p:txBody>
          <a:bodyPr/>
          <a:lstStyle/>
          <a:p>
            <a:r>
              <a:rPr lang="en-US" b="1" smtClean="0">
                <a:solidFill>
                  <a:srgbClr val="3366FF"/>
                </a:solidFill>
              </a:rPr>
              <a:t>Log structured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(or </a:t>
            </a:r>
            <a:r>
              <a:rPr lang="en-US" b="1" smtClean="0">
                <a:solidFill>
                  <a:srgbClr val="3366FF"/>
                </a:solidFill>
              </a:rPr>
              <a:t>journaling</a:t>
            </a:r>
            <a:r>
              <a:rPr lang="en-US" smtClean="0"/>
              <a:t>) file systems record each metadata update to the file system as a </a:t>
            </a:r>
            <a:r>
              <a:rPr lang="en-US" b="1" smtClean="0">
                <a:solidFill>
                  <a:srgbClr val="3366FF"/>
                </a:solidFill>
              </a:rPr>
              <a:t>transaction</a:t>
            </a:r>
            <a:endParaRPr lang="en-US" sz="800"/>
          </a:p>
          <a:p>
            <a:r>
              <a:rPr lang="en-US" smtClean="0"/>
              <a:t>All transactions are written to a log</a:t>
            </a:r>
          </a:p>
          <a:p>
            <a:pPr lvl="1"/>
            <a:r>
              <a:rPr lang="en-US" smtClean="0"/>
              <a:t> A transaction is considered committed once it is written to the log (sequentially)</a:t>
            </a:r>
          </a:p>
          <a:p>
            <a:pPr lvl="1"/>
            <a:r>
              <a:rPr lang="en-US" smtClean="0"/>
              <a:t>Sometimes to a separate device or section of disk</a:t>
            </a:r>
          </a:p>
          <a:p>
            <a:pPr lvl="1"/>
            <a:r>
              <a:rPr lang="en-US" smtClean="0"/>
              <a:t>However, the file system may not yet be updated</a:t>
            </a:r>
            <a:endParaRPr lang="en-US" sz="800"/>
          </a:p>
          <a:p>
            <a:r>
              <a:rPr lang="en-US" smtClean="0"/>
              <a:t>The transactions in the log are asynchronously written to the file system structures</a:t>
            </a:r>
          </a:p>
          <a:p>
            <a:pPr lvl="1"/>
            <a:r>
              <a:rPr lang="en-US" smtClean="0"/>
              <a:t> When the file system structures are modified, the transaction is removed from the log</a:t>
            </a:r>
            <a:endParaRPr lang="en-US" sz="800"/>
          </a:p>
          <a:p>
            <a:r>
              <a:rPr lang="en-US" smtClean="0"/>
              <a:t>If the file system crashes, all remaining transactions in the log must still be performed</a:t>
            </a:r>
          </a:p>
          <a:p>
            <a:r>
              <a:rPr lang="en-US" smtClean="0"/>
              <a:t>Faster recovery from crash, removes chance of inconsistency of metadata</a:t>
            </a:r>
          </a:p>
          <a:p>
            <a:endParaRPr lang="en-US" smtClean="0"/>
          </a:p>
          <a:p>
            <a:endParaRPr lang="en-US" smtClean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885825" y="277416"/>
            <a:ext cx="7800975" cy="576263"/>
          </a:xfrm>
        </p:spPr>
        <p:txBody>
          <a:bodyPr/>
          <a:lstStyle/>
          <a:p>
            <a:pPr eaLnBrk="1" hangingPunct="1"/>
            <a:r>
              <a:rPr lang="en-US" smtClean="0"/>
              <a:t>The Sun Network File System (NFS)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7"/>
            <a:ext cx="7733242" cy="4530329"/>
          </a:xfrm>
        </p:spPr>
        <p:txBody>
          <a:bodyPr/>
          <a:lstStyle/>
          <a:p>
            <a:r>
              <a:rPr lang="en-US" smtClean="0"/>
              <a:t>An implementation and a specification of a software system for accessing remote files across LANs (or WANs)</a:t>
            </a:r>
            <a:br>
              <a:rPr lang="en-US" smtClean="0"/>
            </a:br>
            <a:endParaRPr lang="en-US" smtClean="0"/>
          </a:p>
          <a:p>
            <a:r>
              <a:rPr lang="en-US" smtClean="0"/>
              <a:t>The implementation is part of the Solaris and SunOS operating systems running on Sun workstations using an unreliable datagram protocol (UDP/IP protocol and Ethernet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895350" y="277416"/>
            <a:ext cx="7791450" cy="576263"/>
          </a:xfrm>
        </p:spPr>
        <p:txBody>
          <a:bodyPr/>
          <a:lstStyle/>
          <a:p>
            <a:pPr eaLnBrk="1" hangingPunct="1"/>
            <a:r>
              <a:rPr lang="en-US" smtClean="0"/>
              <a:t>NFS (Cont.)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7"/>
            <a:ext cx="7685617" cy="453032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mtClean="0"/>
              <a:t>Interconnected workstations viewed as a set of independent machines with independent file systems, which allows sharing among these file systems in a transparent manner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A remote directory is mounted over a local file system directory</a:t>
            </a:r>
          </a:p>
          <a:p>
            <a:pPr lvl="2">
              <a:lnSpc>
                <a:spcPct val="90000"/>
              </a:lnSpc>
            </a:pPr>
            <a:r>
              <a:rPr lang="en-US" smtClean="0"/>
              <a:t>The mounted directory looks like an integral subtree of the local file system, replacing the subtree descending from the local directory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Specification of the remote directory for the mount operation is nontransparent; the host name of the remote directory has to be provided</a:t>
            </a:r>
          </a:p>
          <a:p>
            <a:pPr lvl="2">
              <a:lnSpc>
                <a:spcPct val="90000"/>
              </a:lnSpc>
            </a:pPr>
            <a:r>
              <a:rPr lang="en-US" smtClean="0"/>
              <a:t>Files in the remote directory can then be accessed in a transparent manner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Subject to access-rights accreditation, potentially any file system (or directory within a file system), can be mounted remotely on top of any local directory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Layered File System</a:t>
            </a:r>
          </a:p>
        </p:txBody>
      </p:sp>
      <p:pic>
        <p:nvPicPr>
          <p:cNvPr id="717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53317" y="1203723"/>
            <a:ext cx="2476500" cy="4577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NFS (Cont.)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7"/>
            <a:ext cx="7695142" cy="4530329"/>
          </a:xfrm>
        </p:spPr>
        <p:txBody>
          <a:bodyPr/>
          <a:lstStyle/>
          <a:p>
            <a:r>
              <a:rPr lang="en-US" smtClean="0"/>
              <a:t>NFS is designed to operate in a heterogeneous environment of different machines, operating systems, and network architectures; the NFS specifications independent of these media</a:t>
            </a:r>
          </a:p>
          <a:p>
            <a:pPr>
              <a:buFont typeface="Monotype Sorts" charset="2"/>
              <a:buNone/>
            </a:pPr>
            <a:endParaRPr lang="en-US" smtClean="0"/>
          </a:p>
          <a:p>
            <a:r>
              <a:rPr lang="en-US" smtClean="0"/>
              <a:t>This independence is achieved through the use of RPC primitives built on top of an External Data Representation (XDR) protocol used between two implementation-independent interfaces</a:t>
            </a:r>
            <a:br>
              <a:rPr lang="en-US" smtClean="0"/>
            </a:br>
            <a:endParaRPr lang="en-US" smtClean="0"/>
          </a:p>
          <a:p>
            <a:r>
              <a:rPr lang="en-US" smtClean="0"/>
              <a:t>The NFS specification distinguishes between the services provided by a mount mechanism and the actual remote-file-access services 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7416"/>
            <a:ext cx="7772400" cy="576263"/>
          </a:xfrm>
        </p:spPr>
        <p:txBody>
          <a:bodyPr/>
          <a:lstStyle/>
          <a:p>
            <a:pPr eaLnBrk="1" hangingPunct="1"/>
            <a:r>
              <a:rPr lang="en-US" smtClean="0"/>
              <a:t>Three Independent File Systems</a:t>
            </a:r>
            <a:endParaRPr lang="en-US" sz="2400"/>
          </a:p>
        </p:txBody>
      </p:sp>
      <p:pic>
        <p:nvPicPr>
          <p:cNvPr id="54275" name="Picture 4"/>
          <p:cNvPicPr>
            <a:picLocks noChangeAspect="1" noChangeArrowheads="1"/>
          </p:cNvPicPr>
          <p:nvPr/>
        </p:nvPicPr>
        <p:blipFill>
          <a:blip r:embed="rId3"/>
          <a:srcRect l="768" t="16484" r="795" b="16849"/>
          <a:stretch>
            <a:fillRect/>
          </a:stretch>
        </p:blipFill>
        <p:spPr bwMode="auto">
          <a:xfrm>
            <a:off x="841376" y="1279923"/>
            <a:ext cx="8048625" cy="4087415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1050925" y="277416"/>
            <a:ext cx="7635875" cy="576263"/>
          </a:xfrm>
        </p:spPr>
        <p:txBody>
          <a:bodyPr/>
          <a:lstStyle/>
          <a:p>
            <a:pPr eaLnBrk="1" hangingPunct="1"/>
            <a:r>
              <a:rPr lang="en-US" smtClean="0"/>
              <a:t>Mounting in NFS </a:t>
            </a:r>
            <a:endParaRPr lang="en-US" sz="2400"/>
          </a:p>
        </p:txBody>
      </p:sp>
      <p:sp>
        <p:nvSpPr>
          <p:cNvPr id="55299" name="Text Box 4"/>
          <p:cNvSpPr txBox="1">
            <a:spLocks noChangeArrowheads="1"/>
          </p:cNvSpPr>
          <p:nvPr/>
        </p:nvSpPr>
        <p:spPr bwMode="auto">
          <a:xfrm>
            <a:off x="3130998" y="5562572"/>
            <a:ext cx="1024629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charset="0"/>
              </a:rPr>
              <a:t>Mounts</a:t>
            </a:r>
          </a:p>
        </p:txBody>
      </p:sp>
      <p:sp>
        <p:nvSpPr>
          <p:cNvPr id="55300" name="Text Box 5"/>
          <p:cNvSpPr txBox="1">
            <a:spLocks noChangeArrowheads="1"/>
          </p:cNvSpPr>
          <p:nvPr/>
        </p:nvSpPr>
        <p:spPr bwMode="auto">
          <a:xfrm>
            <a:off x="5312100" y="5530426"/>
            <a:ext cx="2308635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charset="0"/>
              </a:rPr>
              <a:t>Cascading mounts</a:t>
            </a:r>
          </a:p>
        </p:txBody>
      </p:sp>
      <p:pic>
        <p:nvPicPr>
          <p:cNvPr id="5530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53192" y="1360885"/>
            <a:ext cx="5392208" cy="4121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973667" y="277416"/>
            <a:ext cx="7713133" cy="576263"/>
          </a:xfrm>
        </p:spPr>
        <p:txBody>
          <a:bodyPr/>
          <a:lstStyle/>
          <a:p>
            <a:pPr eaLnBrk="1" hangingPunct="1"/>
            <a:r>
              <a:rPr lang="en-US" smtClean="0"/>
              <a:t>NFS Mount Protocol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1376" y="1279922"/>
            <a:ext cx="7766050" cy="4883944"/>
          </a:xfrm>
        </p:spPr>
        <p:txBody>
          <a:bodyPr/>
          <a:lstStyle/>
          <a:p>
            <a:r>
              <a:rPr lang="en-US" smtClean="0"/>
              <a:t>Establishes</a:t>
            </a:r>
            <a:r>
              <a:rPr lang="en-US" sz="1600"/>
              <a:t> </a:t>
            </a:r>
            <a:r>
              <a:rPr lang="en-US" smtClean="0"/>
              <a:t>initial logical connection between server and client</a:t>
            </a:r>
          </a:p>
          <a:p>
            <a:r>
              <a:rPr lang="en-US" smtClean="0"/>
              <a:t>Mount operation includes name of remote directory to be mounted and name of server machine storing it</a:t>
            </a:r>
          </a:p>
          <a:p>
            <a:pPr lvl="1"/>
            <a:r>
              <a:rPr lang="en-US" smtClean="0"/>
              <a:t>Mount request is mapped to corresponding RPC and forwarded to mount server running on server machine </a:t>
            </a:r>
          </a:p>
          <a:p>
            <a:pPr lvl="1"/>
            <a:r>
              <a:rPr lang="en-US" smtClean="0"/>
              <a:t>Export list – specifies local file systems that server exports for mounting, along with names of machines that are permitted to mount them </a:t>
            </a:r>
          </a:p>
          <a:p>
            <a:r>
              <a:rPr lang="en-US" smtClean="0"/>
              <a:t>Following a mount request that conforms to its export list, the server returns a file handle—a key for further accesses</a:t>
            </a:r>
          </a:p>
          <a:p>
            <a:r>
              <a:rPr lang="en-US" smtClean="0"/>
              <a:t>File handle – a file-system identifier, and an inode number to identify the mounted directory within the exported file system</a:t>
            </a:r>
          </a:p>
          <a:p>
            <a:r>
              <a:rPr lang="en-US" smtClean="0"/>
              <a:t>The mount operation changes only the user’s view and does not affect the server side 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NFS Protocol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7"/>
            <a:ext cx="7723717" cy="453032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mtClean="0"/>
              <a:t>Provides a set of remote procedure calls for remote file operations.  The procedures support the following operations: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searching for a file within a directory 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reading a set of directory entries 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manipulating links and directories 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accessing file attributes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reading and writing files</a:t>
            </a:r>
          </a:p>
          <a:p>
            <a:pPr>
              <a:lnSpc>
                <a:spcPct val="90000"/>
              </a:lnSpc>
            </a:pPr>
            <a:r>
              <a:rPr lang="en-US" smtClean="0"/>
              <a:t>NFS servers are </a:t>
            </a:r>
            <a:r>
              <a:rPr lang="en-US" b="1" smtClean="0"/>
              <a:t>stateless</a:t>
            </a:r>
            <a:r>
              <a:rPr lang="en-US" smtClean="0"/>
              <a:t>; each request has to provide a full set of arguments  (NFS V4 is just coming available – very different, stateful)</a:t>
            </a:r>
          </a:p>
          <a:p>
            <a:pPr>
              <a:lnSpc>
                <a:spcPct val="90000"/>
              </a:lnSpc>
            </a:pPr>
            <a:r>
              <a:rPr lang="en-US" smtClean="0"/>
              <a:t>Modified data must be committed to the server’s disk before results are returned to the client (lose advantages of caching)</a:t>
            </a:r>
          </a:p>
          <a:p>
            <a:pPr>
              <a:lnSpc>
                <a:spcPct val="90000"/>
              </a:lnSpc>
            </a:pPr>
            <a:r>
              <a:rPr lang="en-US" smtClean="0"/>
              <a:t>The NFS protocol does not provide concurrency-control mechanisms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803275" y="422672"/>
            <a:ext cx="8047567" cy="457200"/>
          </a:xfrm>
        </p:spPr>
        <p:txBody>
          <a:bodyPr/>
          <a:lstStyle/>
          <a:p>
            <a:pPr eaLnBrk="1" hangingPunct="1"/>
            <a:r>
              <a:rPr lang="en-US" sz="3000"/>
              <a:t>Three Major Layers of NFS Architecture</a:t>
            </a:r>
            <a:r>
              <a:rPr lang="en-US" sz="2800"/>
              <a:t> 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7"/>
            <a:ext cx="7743825" cy="4530329"/>
          </a:xfrm>
        </p:spPr>
        <p:txBody>
          <a:bodyPr/>
          <a:lstStyle/>
          <a:p>
            <a:r>
              <a:rPr lang="en-US" smtClean="0"/>
              <a:t>UNIX file-system interface (based on the </a:t>
            </a:r>
            <a:r>
              <a:rPr lang="en-US" b="1" smtClean="0"/>
              <a:t>open, read, write</a:t>
            </a:r>
            <a:r>
              <a:rPr lang="en-US" smtClean="0"/>
              <a:t>, and </a:t>
            </a:r>
            <a:r>
              <a:rPr lang="en-US" b="1" smtClean="0"/>
              <a:t>close</a:t>
            </a:r>
            <a:r>
              <a:rPr lang="en-US" smtClean="0"/>
              <a:t> calls, and </a:t>
            </a:r>
            <a:r>
              <a:rPr lang="en-US" b="1" smtClean="0"/>
              <a:t>file descriptors</a:t>
            </a:r>
            <a:r>
              <a:rPr lang="en-US" smtClean="0"/>
              <a:t>)</a:t>
            </a:r>
            <a:br>
              <a:rPr lang="en-US" smtClean="0"/>
            </a:br>
            <a:endParaRPr lang="en-US" smtClean="0"/>
          </a:p>
          <a:p>
            <a:r>
              <a:rPr lang="en-US" i="1" smtClean="0"/>
              <a:t>Virtual File System</a:t>
            </a:r>
            <a:r>
              <a:rPr lang="en-US" smtClean="0"/>
              <a:t> (VFS) layer – distinguishes local files from remote ones, and local files are further distinguished according to their file-system types</a:t>
            </a:r>
          </a:p>
          <a:p>
            <a:pPr lvl="1"/>
            <a:r>
              <a:rPr lang="en-US" smtClean="0"/>
              <a:t>The VFS activates file-system-specific operations to handle local requests according to their file-system types </a:t>
            </a:r>
          </a:p>
          <a:p>
            <a:pPr lvl="1"/>
            <a:r>
              <a:rPr lang="en-US" smtClean="0"/>
              <a:t>Calls the NFS protocol procedures for remote requests</a:t>
            </a:r>
            <a:br>
              <a:rPr lang="en-US" smtClean="0"/>
            </a:br>
            <a:endParaRPr lang="en-US" smtClean="0"/>
          </a:p>
          <a:p>
            <a:r>
              <a:rPr lang="en-US" smtClean="0"/>
              <a:t>NFS service layer – bottom layer of the architecture</a:t>
            </a:r>
          </a:p>
          <a:p>
            <a:pPr lvl="1"/>
            <a:r>
              <a:rPr lang="en-US" smtClean="0"/>
              <a:t>Implements the NFS protocol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857250" y="277416"/>
            <a:ext cx="7829550" cy="576263"/>
          </a:xfrm>
        </p:spPr>
        <p:txBody>
          <a:bodyPr/>
          <a:lstStyle/>
          <a:p>
            <a:pPr eaLnBrk="1" hangingPunct="1"/>
            <a:r>
              <a:rPr lang="en-US" smtClean="0"/>
              <a:t>Schematic View of NFS Architecture </a:t>
            </a:r>
            <a:endParaRPr lang="en-US" sz="2400"/>
          </a:p>
        </p:txBody>
      </p:sp>
      <p:pic>
        <p:nvPicPr>
          <p:cNvPr id="5939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1104900"/>
            <a:ext cx="6469592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31876" y="277416"/>
            <a:ext cx="7654925" cy="576263"/>
          </a:xfrm>
        </p:spPr>
        <p:txBody>
          <a:bodyPr/>
          <a:lstStyle/>
          <a:p>
            <a:pPr eaLnBrk="1" hangingPunct="1"/>
            <a:r>
              <a:rPr lang="en-US" smtClean="0"/>
              <a:t>NFS Path-Name Translation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7"/>
            <a:ext cx="7695142" cy="4530329"/>
          </a:xfrm>
        </p:spPr>
        <p:txBody>
          <a:bodyPr/>
          <a:lstStyle/>
          <a:p>
            <a:r>
              <a:rPr lang="en-US" smtClean="0"/>
              <a:t>Performed by breaking the path into component names and performing a separate NFS lookup call for every pair of component name and directory vnode</a:t>
            </a:r>
            <a:br>
              <a:rPr lang="en-US" smtClean="0"/>
            </a:br>
            <a:endParaRPr lang="en-US" smtClean="0"/>
          </a:p>
          <a:p>
            <a:r>
              <a:rPr lang="en-US" smtClean="0"/>
              <a:t>To make lookup faster, a directory name lookup cache on the client’s side holds the vnodes for remote directory names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091142" y="277416"/>
            <a:ext cx="7595658" cy="576263"/>
          </a:xfrm>
        </p:spPr>
        <p:txBody>
          <a:bodyPr/>
          <a:lstStyle/>
          <a:p>
            <a:pPr eaLnBrk="1" hangingPunct="1"/>
            <a:r>
              <a:rPr lang="en-US" smtClean="0"/>
              <a:t>NFS Remote Operations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7"/>
            <a:ext cx="7685617" cy="4958954"/>
          </a:xfrm>
        </p:spPr>
        <p:txBody>
          <a:bodyPr/>
          <a:lstStyle/>
          <a:p>
            <a:r>
              <a:rPr lang="en-US" smtClean="0"/>
              <a:t>Nearly one-to-one correspondence between regular UNIX  system calls and the NFS protocol RPCs (except opening and closing files)</a:t>
            </a:r>
          </a:p>
          <a:p>
            <a:endParaRPr lang="en-US" sz="800"/>
          </a:p>
          <a:p>
            <a:r>
              <a:rPr lang="en-US" smtClean="0"/>
              <a:t>NFS adheres to the remote-service paradigm, but employs buffering and caching techniques for the sake of performance </a:t>
            </a:r>
          </a:p>
          <a:p>
            <a:endParaRPr lang="en-US" sz="800"/>
          </a:p>
          <a:p>
            <a:r>
              <a:rPr lang="en-US" smtClean="0"/>
              <a:t>File-blocks cache – when a file is opened, the kernel checks with the remote server whether to fetch or revalidate the cached attributes</a:t>
            </a:r>
          </a:p>
          <a:p>
            <a:pPr lvl="1"/>
            <a:r>
              <a:rPr lang="en-US" smtClean="0"/>
              <a:t>Cached file blocks are used only if the corresponding cached attributes are up to date</a:t>
            </a:r>
          </a:p>
          <a:p>
            <a:pPr lvl="1"/>
            <a:endParaRPr lang="en-US" sz="800"/>
          </a:p>
          <a:p>
            <a:r>
              <a:rPr lang="en-US" smtClean="0"/>
              <a:t>File-attribute cache – the attribute cache is updated whenever new attributes arrive from the server</a:t>
            </a:r>
          </a:p>
          <a:p>
            <a:endParaRPr lang="en-US" sz="800"/>
          </a:p>
          <a:p>
            <a:r>
              <a:rPr lang="en-US" smtClean="0"/>
              <a:t>Clients do not free delayed-write blocks until the server confirms that the data have been written to disk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954617" y="277416"/>
            <a:ext cx="7732183" cy="576263"/>
          </a:xfrm>
        </p:spPr>
        <p:txBody>
          <a:bodyPr/>
          <a:lstStyle/>
          <a:p>
            <a:pPr eaLnBrk="1" hangingPunct="1"/>
            <a:r>
              <a:rPr lang="en-US" smtClean="0"/>
              <a:t>Example: WAFL File System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7"/>
            <a:ext cx="7685617" cy="4530329"/>
          </a:xfrm>
        </p:spPr>
        <p:txBody>
          <a:bodyPr/>
          <a:lstStyle/>
          <a:p>
            <a:r>
              <a:rPr lang="en-US" smtClean="0"/>
              <a:t>Used on Network Appliance “Filers” – distributed file system appliances</a:t>
            </a:r>
          </a:p>
          <a:p>
            <a:endParaRPr lang="en-US" smtClean="0"/>
          </a:p>
          <a:p>
            <a:r>
              <a:rPr lang="en-US" smtClean="0"/>
              <a:t>“Write-anywhere file layout”</a:t>
            </a:r>
          </a:p>
          <a:p>
            <a:endParaRPr lang="en-US" smtClean="0"/>
          </a:p>
          <a:p>
            <a:r>
              <a:rPr lang="en-US" smtClean="0"/>
              <a:t>Serves up NFS, CIFS, http, ftp</a:t>
            </a:r>
          </a:p>
          <a:p>
            <a:endParaRPr lang="en-US" smtClean="0"/>
          </a:p>
          <a:p>
            <a:r>
              <a:rPr lang="en-US" smtClean="0"/>
              <a:t>Random I/O optimized, write optimized</a:t>
            </a:r>
          </a:p>
          <a:p>
            <a:pPr lvl="1"/>
            <a:r>
              <a:rPr lang="en-US" smtClean="0"/>
              <a:t>NVRAM for write caching</a:t>
            </a:r>
          </a:p>
          <a:p>
            <a:pPr lvl="1"/>
            <a:endParaRPr lang="en-US" smtClean="0"/>
          </a:p>
          <a:p>
            <a:r>
              <a:rPr lang="en-US" smtClean="0"/>
              <a:t>Similar to Berkeley Fast File System, with extensive modifications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File System Layers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>
                <a:solidFill>
                  <a:srgbClr val="3366FF"/>
                </a:solidFill>
              </a:rPr>
              <a:t>Device drivers </a:t>
            </a:r>
            <a:r>
              <a:rPr lang="en-US" smtClean="0"/>
              <a:t>manage I/O devices at the I/O control layer</a:t>
            </a:r>
          </a:p>
          <a:p>
            <a:pPr lvl="1"/>
            <a:r>
              <a:rPr lang="en-US" smtClean="0"/>
              <a:t>Given commands like “read drive1, cylinder 72, track 2, sector 10, into memory location 1060” outputs low-level hardware specific commands to hardware controller</a:t>
            </a:r>
            <a:endParaRPr lang="en-US" b="1" smtClean="0">
              <a:solidFill>
                <a:srgbClr val="3366FF"/>
              </a:solidFill>
            </a:endParaRPr>
          </a:p>
          <a:p>
            <a:pPr lvl="1">
              <a:buClr>
                <a:srgbClr val="993300"/>
              </a:buClr>
              <a:buSzPct val="90000"/>
              <a:buFont typeface="Monotype Sorts" charset="2"/>
              <a:buChar char="n"/>
            </a:pPr>
            <a:r>
              <a:rPr lang="en-US" b="1" smtClean="0">
                <a:solidFill>
                  <a:srgbClr val="3366FF"/>
                </a:solidFill>
              </a:rPr>
              <a:t>Basic file system </a:t>
            </a:r>
            <a:r>
              <a:rPr lang="en-US" smtClean="0"/>
              <a:t>given command like “retrieve block 123” translates to device driver</a:t>
            </a:r>
          </a:p>
          <a:p>
            <a:pPr marL="685642" lvl="2" indent="-342265">
              <a:buClr>
                <a:srgbClr val="993300"/>
              </a:buClr>
              <a:buSzPct val="90000"/>
              <a:buFont typeface="Monotype Sorts" charset="2"/>
              <a:buChar char="n"/>
            </a:pPr>
            <a:r>
              <a:rPr lang="en-US" smtClean="0"/>
              <a:t>Also manages memory buffers and caches (allocation, freeing, replacement) </a:t>
            </a:r>
          </a:p>
          <a:p>
            <a:pPr marL="1027907" lvl="3" indent="-342265">
              <a:buClr>
                <a:srgbClr val="993300"/>
              </a:buClr>
              <a:buSzPct val="90000"/>
              <a:buFont typeface="Monotype Sorts" charset="2"/>
              <a:buChar char="n"/>
            </a:pPr>
            <a:r>
              <a:rPr lang="en-US" smtClean="0"/>
              <a:t>Buffers hold data in transit</a:t>
            </a:r>
          </a:p>
          <a:p>
            <a:pPr marL="1027907" lvl="3" indent="-342265">
              <a:buClr>
                <a:srgbClr val="993300"/>
              </a:buClr>
              <a:buSzPct val="90000"/>
              <a:buFont typeface="Monotype Sorts" charset="2"/>
              <a:buChar char="n"/>
            </a:pPr>
            <a:r>
              <a:rPr lang="en-US" smtClean="0"/>
              <a:t>Caches hold frequently used data</a:t>
            </a:r>
          </a:p>
          <a:p>
            <a:pPr lvl="1">
              <a:buClr>
                <a:srgbClr val="993300"/>
              </a:buClr>
              <a:buSzPct val="90000"/>
              <a:buFont typeface="Monotype Sorts" charset="2"/>
              <a:buChar char="n"/>
            </a:pPr>
            <a:r>
              <a:rPr lang="en-US" b="1" smtClean="0">
                <a:solidFill>
                  <a:srgbClr val="3366FF"/>
                </a:solidFill>
              </a:rPr>
              <a:t>File organization module </a:t>
            </a:r>
            <a:r>
              <a:rPr lang="en-US" smtClean="0"/>
              <a:t>understands files, logical address, and physical blocks</a:t>
            </a:r>
          </a:p>
          <a:p>
            <a:pPr marL="685642" lvl="2" indent="-342265">
              <a:buClr>
                <a:srgbClr val="993300"/>
              </a:buClr>
              <a:buSzPct val="90000"/>
              <a:buFont typeface="Monotype Sorts" charset="2"/>
              <a:buChar char="n"/>
            </a:pPr>
            <a:r>
              <a:rPr lang="en-US" smtClean="0"/>
              <a:t>Translates logical block # to physical block #</a:t>
            </a:r>
          </a:p>
          <a:p>
            <a:pPr marL="685642" lvl="2" indent="-342265">
              <a:buClr>
                <a:srgbClr val="993300"/>
              </a:buClr>
              <a:buSzPct val="90000"/>
              <a:buFont typeface="Monotype Sorts" charset="2"/>
              <a:buChar char="n"/>
            </a:pPr>
            <a:r>
              <a:rPr lang="en-US" smtClean="0"/>
              <a:t>Manages free space, disk allocation</a:t>
            </a:r>
          </a:p>
          <a:p>
            <a:pPr marL="1027907" lvl="3" indent="-342265">
              <a:buClr>
                <a:srgbClr val="993300"/>
              </a:buClr>
              <a:buSzPct val="90000"/>
              <a:buFont typeface="Monotype Sorts" charset="2"/>
              <a:buChar char="n"/>
            </a:pPr>
            <a:endParaRPr lang="en-US" smtClean="0"/>
          </a:p>
          <a:p>
            <a:pPr lvl="1">
              <a:buClr>
                <a:srgbClr val="993300"/>
              </a:buClr>
              <a:buSzPct val="90000"/>
              <a:buFont typeface="Monotype Sorts" charset="2"/>
              <a:buChar char="n"/>
            </a:pPr>
            <a:endParaRPr lang="en-US" smtClean="0"/>
          </a:p>
          <a:p>
            <a:pPr marL="1027907" lvl="3" indent="-342265">
              <a:buClr>
                <a:srgbClr val="993300"/>
              </a:buClr>
              <a:buSzPct val="90000"/>
              <a:buFont typeface="Monotype Sorts" charset="2"/>
              <a:buChar char="n"/>
            </a:pPr>
            <a:endParaRPr lang="en-US" smtClean="0"/>
          </a:p>
          <a:p>
            <a:endParaRPr lang="en-US" smtClean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631825" y="277416"/>
            <a:ext cx="8054975" cy="576263"/>
          </a:xfrm>
        </p:spPr>
        <p:txBody>
          <a:bodyPr/>
          <a:lstStyle/>
          <a:p>
            <a:pPr eaLnBrk="1" hangingPunct="1"/>
            <a:r>
              <a:rPr lang="en-US" smtClean="0"/>
              <a:t>The WAFL File Layout</a:t>
            </a:r>
          </a:p>
        </p:txBody>
      </p:sp>
      <p:pic>
        <p:nvPicPr>
          <p:cNvPr id="63491" name="Picture 4" descr="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1742" y="1944291"/>
            <a:ext cx="7896225" cy="2684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42888"/>
            <a:ext cx="8077200" cy="609600"/>
          </a:xfrm>
        </p:spPr>
        <p:txBody>
          <a:bodyPr/>
          <a:lstStyle/>
          <a:p>
            <a:pPr eaLnBrk="1" hangingPunct="1"/>
            <a:r>
              <a:rPr lang="en-US" smtClean="0"/>
              <a:t>Snapshots in WAFL</a:t>
            </a:r>
          </a:p>
        </p:txBody>
      </p:sp>
      <p:pic>
        <p:nvPicPr>
          <p:cNvPr id="6451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38942" y="1044178"/>
            <a:ext cx="3705225" cy="5170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647"/>
          </a:xfrm>
        </p:spPr>
        <p:txBody>
          <a:bodyPr/>
          <a:lstStyle/>
          <a:p>
            <a:pPr eaLnBrk="1" hangingPunct="1"/>
            <a:r>
              <a:rPr lang="en-US" smtClean="0"/>
              <a:t>End of Chapter 10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8292" y="277416"/>
            <a:ext cx="7538508" cy="576263"/>
          </a:xfrm>
        </p:spPr>
        <p:txBody>
          <a:bodyPr/>
          <a:lstStyle/>
          <a:p>
            <a:pPr eaLnBrk="1" hangingPunct="1"/>
            <a:r>
              <a:rPr lang="en-US" smtClean="0"/>
              <a:t>Free-Space Management (Cont.)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450667" cy="3820716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mtClean="0"/>
              <a:t>Need to protect: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Pointer to free list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Bit map</a:t>
            </a:r>
          </a:p>
          <a:p>
            <a:pPr lvl="2">
              <a:lnSpc>
                <a:spcPct val="90000"/>
              </a:lnSpc>
            </a:pPr>
            <a:r>
              <a:rPr lang="en-US" smtClean="0"/>
              <a:t>Must be kept on disk</a:t>
            </a:r>
          </a:p>
          <a:p>
            <a:pPr lvl="2">
              <a:lnSpc>
                <a:spcPct val="90000"/>
              </a:lnSpc>
            </a:pPr>
            <a:r>
              <a:rPr lang="en-US" smtClean="0"/>
              <a:t>Copy in memory and disk may differ</a:t>
            </a:r>
          </a:p>
          <a:p>
            <a:pPr lvl="2">
              <a:lnSpc>
                <a:spcPct val="90000"/>
              </a:lnSpc>
            </a:pPr>
            <a:r>
              <a:rPr lang="en-US" smtClean="0"/>
              <a:t>Cannot allow for block[</a:t>
            </a:r>
            <a:r>
              <a:rPr lang="en-US" i="1" smtClean="0"/>
              <a:t>i</a:t>
            </a:r>
            <a:r>
              <a:rPr lang="en-US" smtClean="0"/>
              <a:t>] to have a situation where bit[</a:t>
            </a:r>
            <a:r>
              <a:rPr lang="en-US" i="1" smtClean="0"/>
              <a:t>i</a:t>
            </a:r>
            <a:r>
              <a:rPr lang="en-US" smtClean="0"/>
              <a:t>] = 1 in memory and bit[</a:t>
            </a:r>
            <a:r>
              <a:rPr lang="en-US" i="1" smtClean="0"/>
              <a:t>i</a:t>
            </a:r>
            <a:r>
              <a:rPr lang="en-US" smtClean="0"/>
              <a:t>] = 0 on disk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Solution:</a:t>
            </a:r>
          </a:p>
          <a:p>
            <a:pPr lvl="2">
              <a:lnSpc>
                <a:spcPct val="90000"/>
              </a:lnSpc>
            </a:pPr>
            <a:r>
              <a:rPr lang="en-US" smtClean="0"/>
              <a:t>Set bit[</a:t>
            </a:r>
            <a:r>
              <a:rPr lang="en-US" i="1" smtClean="0"/>
              <a:t>i</a:t>
            </a:r>
            <a:r>
              <a:rPr lang="en-US" smtClean="0"/>
              <a:t>] = 1 in disk</a:t>
            </a:r>
          </a:p>
          <a:p>
            <a:pPr lvl="2">
              <a:lnSpc>
                <a:spcPct val="90000"/>
              </a:lnSpc>
            </a:pPr>
            <a:r>
              <a:rPr lang="en-US" smtClean="0"/>
              <a:t>Allocate block[</a:t>
            </a:r>
            <a:r>
              <a:rPr lang="en-US" i="1" smtClean="0"/>
              <a:t>i</a:t>
            </a:r>
            <a:r>
              <a:rPr lang="en-US" smtClean="0"/>
              <a:t>]</a:t>
            </a:r>
          </a:p>
          <a:p>
            <a:pPr lvl="2">
              <a:lnSpc>
                <a:spcPct val="90000"/>
              </a:lnSpc>
            </a:pPr>
            <a:r>
              <a:rPr lang="en-US" smtClean="0"/>
              <a:t>Set bit[</a:t>
            </a:r>
            <a:r>
              <a:rPr lang="en-US" i="1" smtClean="0"/>
              <a:t>i</a:t>
            </a:r>
            <a:r>
              <a:rPr lang="en-US" smtClean="0"/>
              <a:t>] = 1 in memory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File System Layers (Cont.)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265" lvl="1" indent="-342265">
              <a:buClr>
                <a:srgbClr val="993300"/>
              </a:buClr>
              <a:buSzPct val="90000"/>
              <a:buFont typeface="Monotype Sorts" charset="2"/>
              <a:buChar char="n"/>
            </a:pPr>
            <a:r>
              <a:rPr lang="en-US" b="1" smtClean="0">
                <a:solidFill>
                  <a:srgbClr val="3366FF"/>
                </a:solidFill>
              </a:rPr>
              <a:t>Logical file system </a:t>
            </a:r>
            <a:r>
              <a:rPr lang="en-US" smtClean="0"/>
              <a:t>manages metadata information</a:t>
            </a:r>
          </a:p>
          <a:p>
            <a:pPr marL="685642" lvl="2" indent="-342265">
              <a:buClr>
                <a:srgbClr val="993300"/>
              </a:buClr>
              <a:buSzPct val="90000"/>
              <a:buFont typeface="Monotype Sorts" charset="2"/>
              <a:buChar char="n"/>
            </a:pPr>
            <a:r>
              <a:rPr lang="en-US" smtClean="0"/>
              <a:t>Translates file name into file number, file handle, location by maintaining file control blocks (</a:t>
            </a:r>
            <a:r>
              <a:rPr lang="en-US" b="1" smtClean="0">
                <a:solidFill>
                  <a:srgbClr val="3366FF"/>
                </a:solidFill>
              </a:rPr>
              <a:t>inodes</a:t>
            </a:r>
            <a:r>
              <a:rPr lang="en-US" smtClean="0"/>
              <a:t> in Unix)</a:t>
            </a:r>
          </a:p>
          <a:p>
            <a:pPr marL="685642" lvl="2" indent="-342265">
              <a:buClr>
                <a:srgbClr val="993300"/>
              </a:buClr>
              <a:buSzPct val="90000"/>
              <a:buFont typeface="Monotype Sorts" charset="2"/>
              <a:buChar char="n"/>
            </a:pPr>
            <a:r>
              <a:rPr lang="en-US" smtClean="0"/>
              <a:t>Directory management</a:t>
            </a:r>
          </a:p>
          <a:p>
            <a:pPr marL="685642" lvl="2" indent="-342265">
              <a:buClr>
                <a:srgbClr val="993300"/>
              </a:buClr>
              <a:buSzPct val="90000"/>
              <a:buFont typeface="Monotype Sorts" charset="2"/>
              <a:buChar char="n"/>
            </a:pPr>
            <a:r>
              <a:rPr lang="en-US" smtClean="0"/>
              <a:t>Protection</a:t>
            </a:r>
          </a:p>
          <a:p>
            <a:pPr marL="342265" lvl="1" indent="-342265">
              <a:buClr>
                <a:srgbClr val="993300"/>
              </a:buClr>
              <a:buSzPct val="90000"/>
              <a:buFont typeface="Monotype Sorts" charset="2"/>
              <a:buChar char="n"/>
            </a:pPr>
            <a:r>
              <a:rPr lang="en-US" smtClean="0"/>
              <a:t>Layering useful for reducing complexity and redundancy, but adds overhead and can decrease performance</a:t>
            </a:r>
          </a:p>
          <a:p>
            <a:pPr marL="685642" lvl="2" indent="-342265">
              <a:buClr>
                <a:srgbClr val="993300"/>
              </a:buClr>
              <a:buSzPct val="90000"/>
              <a:buFont typeface="Monotype Sorts" charset="2"/>
              <a:buChar char="n"/>
            </a:pPr>
            <a:r>
              <a:rPr lang="en-US" smtClean="0"/>
              <a:t>Logical layers can be implemented by any coding method according to OS designer</a:t>
            </a:r>
          </a:p>
          <a:p>
            <a:pPr marL="342265" lvl="1" indent="-342265">
              <a:buClr>
                <a:srgbClr val="993300"/>
              </a:buClr>
              <a:buSzPct val="90000"/>
              <a:buFont typeface="Monotype Sorts" charset="2"/>
              <a:buChar char="n"/>
            </a:pPr>
            <a:r>
              <a:rPr lang="en-US" smtClean="0"/>
              <a:t>Many file systems, sometimes many within an operating system</a:t>
            </a:r>
          </a:p>
          <a:p>
            <a:pPr marL="685642" lvl="2" indent="-342265">
              <a:buClr>
                <a:srgbClr val="993300"/>
              </a:buClr>
              <a:buSzPct val="90000"/>
              <a:buFont typeface="Monotype Sorts" charset="2"/>
              <a:buChar char="n"/>
            </a:pPr>
            <a:r>
              <a:rPr lang="en-US" smtClean="0"/>
              <a:t>Each with its own format (CD-ROM is ISO 9660; Unix has </a:t>
            </a:r>
            <a:r>
              <a:rPr lang="en-US" b="1" smtClean="0">
                <a:solidFill>
                  <a:srgbClr val="3366FF"/>
                </a:solidFill>
              </a:rPr>
              <a:t>UFS</a:t>
            </a:r>
            <a:r>
              <a:rPr lang="en-US" smtClean="0"/>
              <a:t>, FFS;  Windows has FAT, FAT32, NTFS as well as floppy, CD, DVD Blu-ray, Linux has more than 40 types, with </a:t>
            </a:r>
            <a:r>
              <a:rPr lang="en-US" b="1" smtClean="0">
                <a:solidFill>
                  <a:srgbClr val="3366FF"/>
                </a:solidFill>
              </a:rPr>
              <a:t>extended file system </a:t>
            </a:r>
            <a:r>
              <a:rPr lang="en-US" smtClean="0"/>
              <a:t>ext2 and ext3 leading; plus distributed file systems, etc)</a:t>
            </a:r>
          </a:p>
          <a:p>
            <a:pPr marL="685642" lvl="2" indent="-342265">
              <a:buClr>
                <a:srgbClr val="993300"/>
              </a:buClr>
              <a:buSzPct val="90000"/>
              <a:buFont typeface="Monotype Sorts" charset="2"/>
              <a:buChar char="n"/>
            </a:pPr>
            <a:r>
              <a:rPr lang="en-US" smtClean="0"/>
              <a:t>New ones still arriving – ZFS, GoogleFS, Oracle ASM, FUSE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962025" y="277416"/>
            <a:ext cx="7724775" cy="576263"/>
          </a:xfrm>
        </p:spPr>
        <p:txBody>
          <a:bodyPr/>
          <a:lstStyle/>
          <a:p>
            <a:pPr eaLnBrk="1" hangingPunct="1"/>
            <a:r>
              <a:rPr lang="en-US" smtClean="0"/>
              <a:t>File-System Implementation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806450" y="1233487"/>
            <a:ext cx="7654925" cy="4530329"/>
          </a:xfrm>
        </p:spPr>
        <p:txBody>
          <a:bodyPr/>
          <a:lstStyle/>
          <a:p>
            <a:r>
              <a:rPr lang="en-US" smtClean="0"/>
              <a:t>We have system calls at the API level, but how do we implement their functions?</a:t>
            </a:r>
          </a:p>
          <a:p>
            <a:pPr lvl="1"/>
            <a:r>
              <a:rPr lang="en-US" smtClean="0"/>
              <a:t>On-disk and in-memory structures</a:t>
            </a:r>
          </a:p>
          <a:p>
            <a:r>
              <a:rPr lang="en-US" b="1" smtClean="0">
                <a:solidFill>
                  <a:srgbClr val="3366FF"/>
                </a:solidFill>
              </a:rPr>
              <a:t>Boot control block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contains info needed by system to boot OS from that volume</a:t>
            </a:r>
          </a:p>
          <a:p>
            <a:pPr lvl="1"/>
            <a:r>
              <a:rPr lang="en-US" smtClean="0"/>
              <a:t>Needed if volume contains OS, usually first block of volume</a:t>
            </a:r>
          </a:p>
          <a:p>
            <a:r>
              <a:rPr lang="en-US" b="1" smtClean="0">
                <a:solidFill>
                  <a:srgbClr val="3366FF"/>
                </a:solidFill>
              </a:rPr>
              <a:t>Volume control block </a:t>
            </a:r>
            <a:r>
              <a:rPr lang="en-US" b="1" smtClean="0">
                <a:solidFill>
                  <a:srgbClr val="000000"/>
                </a:solidFill>
              </a:rPr>
              <a:t>(</a:t>
            </a:r>
            <a:r>
              <a:rPr lang="en-US" b="1" smtClean="0">
                <a:solidFill>
                  <a:srgbClr val="3366FF"/>
                </a:solidFill>
              </a:rPr>
              <a:t>superblock, master file table</a:t>
            </a:r>
            <a:r>
              <a:rPr lang="en-US" b="1" smtClean="0">
                <a:solidFill>
                  <a:srgbClr val="000000"/>
                </a:solidFill>
              </a:rPr>
              <a:t>)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contains volume details</a:t>
            </a:r>
          </a:p>
          <a:p>
            <a:pPr lvl="1"/>
            <a:r>
              <a:rPr lang="en-US" smtClean="0"/>
              <a:t>Total # of blocks, # of free blocks, block size, free block pointers or array</a:t>
            </a:r>
          </a:p>
          <a:p>
            <a:r>
              <a:rPr lang="en-US" smtClean="0"/>
              <a:t>Directory structure organizes the files</a:t>
            </a:r>
          </a:p>
          <a:p>
            <a:pPr lvl="1"/>
            <a:r>
              <a:rPr lang="en-US" smtClean="0"/>
              <a:t>Names and inode numbers, master file table</a:t>
            </a:r>
          </a:p>
          <a:p>
            <a:r>
              <a:rPr lang="en-US" smtClean="0"/>
              <a:t>Per-file </a:t>
            </a:r>
            <a:r>
              <a:rPr lang="en-US" b="1" smtClean="0">
                <a:solidFill>
                  <a:srgbClr val="3366FF"/>
                </a:solidFill>
              </a:rPr>
              <a:t>File Control Block (FCB)</a:t>
            </a:r>
            <a:r>
              <a:rPr lang="en-US" smtClean="0"/>
              <a:t> contains many details about the file</a:t>
            </a:r>
          </a:p>
          <a:p>
            <a:pPr lvl="1"/>
            <a:r>
              <a:rPr lang="en-US" smtClean="0"/>
              <a:t>Inode number, permissions, size, dates</a:t>
            </a:r>
          </a:p>
          <a:p>
            <a:pPr lvl="1"/>
            <a:r>
              <a:rPr lang="en-US" smtClean="0"/>
              <a:t>NFTS stores into in master file table  using relational DB structures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49350" y="277416"/>
            <a:ext cx="7537450" cy="576263"/>
          </a:xfrm>
        </p:spPr>
        <p:txBody>
          <a:bodyPr/>
          <a:lstStyle/>
          <a:p>
            <a:pPr eaLnBrk="1" hangingPunct="1"/>
            <a:r>
              <a:rPr lang="en-US" smtClean="0"/>
              <a:t>A Typical File Control Block</a:t>
            </a:r>
            <a:endParaRPr lang="en-US" sz="2400"/>
          </a:p>
        </p:txBody>
      </p:sp>
      <p:pic>
        <p:nvPicPr>
          <p:cNvPr id="1126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9392" y="1244204"/>
            <a:ext cx="6998758" cy="46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3689</TotalTime>
  <Words>3067</Words>
  <Application>Microsoft Office PowerPoint</Application>
  <PresentationFormat>全屏显示(4:3)</PresentationFormat>
  <Paragraphs>475</Paragraphs>
  <Slides>63</Slides>
  <Notes>53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64" baseType="lpstr">
      <vt:lpstr>os-8</vt:lpstr>
      <vt:lpstr>Chapter 11:  File System Implementation</vt:lpstr>
      <vt:lpstr> Chapter 11: File System Implementation</vt:lpstr>
      <vt:lpstr>Objectives</vt:lpstr>
      <vt:lpstr>File-System Structure</vt:lpstr>
      <vt:lpstr>Layered File System</vt:lpstr>
      <vt:lpstr>File System Layers</vt:lpstr>
      <vt:lpstr>File System Layers (Cont.)</vt:lpstr>
      <vt:lpstr>File-System Implementation</vt:lpstr>
      <vt:lpstr>A Typical File Control Block</vt:lpstr>
      <vt:lpstr>In-Memory File System Structures</vt:lpstr>
      <vt:lpstr>In-Memory File System Structures</vt:lpstr>
      <vt:lpstr>Partitions and Mounting</vt:lpstr>
      <vt:lpstr>Virtual File Systems</vt:lpstr>
      <vt:lpstr>Schematic View of Virtual File System</vt:lpstr>
      <vt:lpstr>Virtual File System Implementation</vt:lpstr>
      <vt:lpstr>Directory Implementation</vt:lpstr>
      <vt:lpstr>Allocation Methods - Contiguous</vt:lpstr>
      <vt:lpstr>Contiguous Allocation</vt:lpstr>
      <vt:lpstr>Contiguous Allocation of Disk Space</vt:lpstr>
      <vt:lpstr>Extent-Based Systems</vt:lpstr>
      <vt:lpstr>Allocation Methods - Linked</vt:lpstr>
      <vt:lpstr>Linked Allocation</vt:lpstr>
      <vt:lpstr>Linked Allocation</vt:lpstr>
      <vt:lpstr>Linked Allocation</vt:lpstr>
      <vt:lpstr>File-Allocation Table</vt:lpstr>
      <vt:lpstr>Allocation Methods - Indexed</vt:lpstr>
      <vt:lpstr>Example of Indexed Allocation</vt:lpstr>
      <vt:lpstr>Indexed Allocation (Cont.)</vt:lpstr>
      <vt:lpstr>Indexed Allocation – Mapping (Cont.)</vt:lpstr>
      <vt:lpstr>Indexed Allocation – Mapping (Cont.)</vt:lpstr>
      <vt:lpstr>Indexed Allocation – Mapping (Cont.)</vt:lpstr>
      <vt:lpstr>Combined Scheme:  UNIX UFS  (4K bytes per block, 32-bit addresses)</vt:lpstr>
      <vt:lpstr>Performance</vt:lpstr>
      <vt:lpstr>Performance (Cont.)</vt:lpstr>
      <vt:lpstr>Free-Space Management</vt:lpstr>
      <vt:lpstr>Free-Space Management (Cont.)</vt:lpstr>
      <vt:lpstr>Linked Free Space List on Disk</vt:lpstr>
      <vt:lpstr>Free-Space Management (Cont.)</vt:lpstr>
      <vt:lpstr>Free-Space Management (Cont.)</vt:lpstr>
      <vt:lpstr>Efficiency and Performance</vt:lpstr>
      <vt:lpstr>Efficiency and Performance (Cont.)</vt:lpstr>
      <vt:lpstr>Page Cache</vt:lpstr>
      <vt:lpstr>I/O Without a Unified Buffer Cache</vt:lpstr>
      <vt:lpstr>Unified Buffer Cache</vt:lpstr>
      <vt:lpstr>I/O Using a Unified Buffer Cache</vt:lpstr>
      <vt:lpstr>Recovery</vt:lpstr>
      <vt:lpstr>Log Structured File Systems</vt:lpstr>
      <vt:lpstr>The Sun Network File System (NFS)</vt:lpstr>
      <vt:lpstr>NFS (Cont.)</vt:lpstr>
      <vt:lpstr>NFS (Cont.)</vt:lpstr>
      <vt:lpstr>Three Independent File Systems</vt:lpstr>
      <vt:lpstr>Mounting in NFS </vt:lpstr>
      <vt:lpstr>NFS Mount Protocol</vt:lpstr>
      <vt:lpstr>NFS Protocol</vt:lpstr>
      <vt:lpstr>Three Major Layers of NFS Architecture </vt:lpstr>
      <vt:lpstr>Schematic View of NFS Architecture </vt:lpstr>
      <vt:lpstr>NFS Path-Name Translation</vt:lpstr>
      <vt:lpstr>NFS Remote Operations</vt:lpstr>
      <vt:lpstr>Example: WAFL File System</vt:lpstr>
      <vt:lpstr>The WAFL File Layout</vt:lpstr>
      <vt:lpstr>Snapshots in WAFL</vt:lpstr>
      <vt:lpstr>End of Chapter 10</vt:lpstr>
      <vt:lpstr>Free-Space Management (Cont.)</vt:lpstr>
    </vt:vector>
  </TitlesOfParts>
  <Company>Lucent Technologies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1.01</dc:title>
  <dc:creator>Lucent End User</dc:creator>
  <cp:lastModifiedBy>zuojie</cp:lastModifiedBy>
  <cp:revision>140</cp:revision>
  <cp:lastPrinted>2011-04-04T02:19:50Z</cp:lastPrinted>
  <dcterms:created xsi:type="dcterms:W3CDTF">2011-04-03T15:01:31Z</dcterms:created>
  <dcterms:modified xsi:type="dcterms:W3CDTF">2014-05-29T06:08:33Z</dcterms:modified>
</cp:coreProperties>
</file>